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4" r:id="rId2"/>
  </p:sldMasterIdLst>
  <p:notesMasterIdLst>
    <p:notesMasterId r:id="rId28"/>
  </p:notesMasterIdLst>
  <p:handoutMasterIdLst>
    <p:handoutMasterId r:id="rId29"/>
  </p:handoutMasterIdLst>
  <p:sldIdLst>
    <p:sldId id="455" r:id="rId3"/>
    <p:sldId id="257" r:id="rId4"/>
    <p:sldId id="333" r:id="rId5"/>
    <p:sldId id="456" r:id="rId6"/>
    <p:sldId id="438" r:id="rId7"/>
    <p:sldId id="443" r:id="rId8"/>
    <p:sldId id="437" r:id="rId9"/>
    <p:sldId id="439" r:id="rId10"/>
    <p:sldId id="449" r:id="rId11"/>
    <p:sldId id="457" r:id="rId12"/>
    <p:sldId id="460" r:id="rId13"/>
    <p:sldId id="461" r:id="rId14"/>
    <p:sldId id="462" r:id="rId15"/>
    <p:sldId id="453" r:id="rId16"/>
    <p:sldId id="440" r:id="rId17"/>
    <p:sldId id="463" r:id="rId18"/>
    <p:sldId id="464" r:id="rId19"/>
    <p:sldId id="314" r:id="rId20"/>
    <p:sldId id="465" r:id="rId21"/>
    <p:sldId id="450" r:id="rId22"/>
    <p:sldId id="451" r:id="rId23"/>
    <p:sldId id="454" r:id="rId24"/>
    <p:sldId id="445" r:id="rId25"/>
    <p:sldId id="458" r:id="rId26"/>
    <p:sldId id="459" r:id="rId27"/>
  </p:sldIdLst>
  <p:sldSz cx="9144000" cy="5143500" type="screen16x9"/>
  <p:notesSz cx="9926638" cy="6797675"/>
  <p:defaultTextStyle>
    <a:defPPr>
      <a:defRPr lang="en-US"/>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2" pos="3833" userDrawn="1">
          <p15:clr>
            <a:srgbClr val="A4A3A4"/>
          </p15:clr>
        </p15:guide>
        <p15:guide id="5" orient="horz" pos="3240" userDrawn="1">
          <p15:clr>
            <a:srgbClr val="A4A3A4"/>
          </p15:clr>
        </p15:guide>
        <p15:guide id="6"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guide id="3" orient="horz" pos="2141">
          <p15:clr>
            <a:srgbClr val="A4A3A4"/>
          </p15:clr>
        </p15:guide>
        <p15:guide id="4" pos="31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8E36"/>
    <a:srgbClr val="F68F00"/>
    <a:srgbClr val="EEECE1"/>
    <a:srgbClr val="F2F2F2"/>
    <a:srgbClr val="989033"/>
    <a:srgbClr val="558ED5"/>
    <a:srgbClr val="C00000"/>
    <a:srgbClr val="98BAF6"/>
    <a:srgbClr val="0EFFF3"/>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9" autoAdjust="0"/>
    <p:restoredTop sz="84280" autoAdjust="0"/>
  </p:normalViewPr>
  <p:slideViewPr>
    <p:cSldViewPr>
      <p:cViewPr varScale="1">
        <p:scale>
          <a:sx n="176" d="100"/>
          <a:sy n="176" d="100"/>
        </p:scale>
        <p:origin x="438" y="156"/>
      </p:cViewPr>
      <p:guideLst>
        <p:guide pos="3833"/>
        <p:guide orient="horz" pos="3240"/>
        <p:guide pos="2880"/>
      </p:guideLst>
    </p:cSldViewPr>
  </p:slideViewPr>
  <p:outlineViewPr>
    <p:cViewPr>
      <p:scale>
        <a:sx n="33" d="100"/>
        <a:sy n="33" d="100"/>
      </p:scale>
      <p:origin x="0" y="5468"/>
    </p:cViewPr>
  </p:outlineViewPr>
  <p:notesTextViewPr>
    <p:cViewPr>
      <p:scale>
        <a:sx n="75" d="100"/>
        <a:sy n="75" d="100"/>
      </p:scale>
      <p:origin x="0" y="0"/>
    </p:cViewPr>
  </p:notesTextViewPr>
  <p:sorterViewPr>
    <p:cViewPr>
      <p:scale>
        <a:sx n="100" d="100"/>
        <a:sy n="100" d="100"/>
      </p:scale>
      <p:origin x="0" y="912"/>
    </p:cViewPr>
  </p:sorterViewPr>
  <p:notesViewPr>
    <p:cSldViewPr snapToGrid="0" snapToObjects="1">
      <p:cViewPr>
        <p:scale>
          <a:sx n="223" d="100"/>
          <a:sy n="223" d="100"/>
        </p:scale>
        <p:origin x="1008" y="-4936"/>
      </p:cViewPr>
      <p:guideLst>
        <p:guide orient="horz" pos="3126"/>
        <p:guide pos="2141"/>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4302625" cy="340265"/>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5621696" y="0"/>
            <a:ext cx="4302625" cy="340265"/>
          </a:xfrm>
          <a:prstGeom prst="rect">
            <a:avLst/>
          </a:prstGeom>
        </p:spPr>
        <p:txBody>
          <a:bodyPr vert="horz" lIns="91440" tIns="45720" rIns="91440" bIns="45720" rtlCol="0"/>
          <a:lstStyle>
            <a:lvl1pPr algn="r">
              <a:defRPr sz="1200"/>
            </a:lvl1pPr>
          </a:lstStyle>
          <a:p>
            <a:fld id="{B63FA1B8-63BD-4093-A571-2FA1EEDE7060}" type="datetimeFigureOut">
              <a:rPr lang="en-GB" smtClean="0"/>
              <a:t>11/06/2019</a:t>
            </a:fld>
            <a:endParaRPr lang="en-GB"/>
          </a:p>
        </p:txBody>
      </p:sp>
      <p:sp>
        <p:nvSpPr>
          <p:cNvPr id="4" name="Segnaposto piè di pagina 3"/>
          <p:cNvSpPr>
            <a:spLocks noGrp="1"/>
          </p:cNvSpPr>
          <p:nvPr>
            <p:ph type="ftr" sz="quarter" idx="2"/>
          </p:nvPr>
        </p:nvSpPr>
        <p:spPr>
          <a:xfrm>
            <a:off x="0" y="6456324"/>
            <a:ext cx="4302625" cy="340264"/>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5621696" y="6456324"/>
            <a:ext cx="4302625" cy="340264"/>
          </a:xfrm>
          <a:prstGeom prst="rect">
            <a:avLst/>
          </a:prstGeom>
        </p:spPr>
        <p:txBody>
          <a:bodyPr vert="horz" lIns="91440" tIns="45720" rIns="91440" bIns="45720" rtlCol="0" anchor="b"/>
          <a:lstStyle>
            <a:lvl1pPr algn="r">
              <a:defRPr sz="1200"/>
            </a:lvl1pPr>
          </a:lstStyle>
          <a:p>
            <a:fld id="{9CC3E853-AF70-48B7-9854-4F983F760591}" type="slidenum">
              <a:rPr lang="en-GB" smtClean="0"/>
              <a:t>‹N›</a:t>
            </a:fld>
            <a:endParaRPr lang="en-GB"/>
          </a:p>
        </p:txBody>
      </p:sp>
    </p:spTree>
    <p:extLst>
      <p:ext uri="{BB962C8B-B14F-4D97-AF65-F5344CB8AC3E}">
        <p14:creationId xmlns:p14="http://schemas.microsoft.com/office/powerpoint/2010/main" val="5487540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4302625" cy="340265"/>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5621696" y="0"/>
            <a:ext cx="4302625" cy="340265"/>
          </a:xfrm>
          <a:prstGeom prst="rect">
            <a:avLst/>
          </a:prstGeom>
        </p:spPr>
        <p:txBody>
          <a:bodyPr vert="horz" lIns="91440" tIns="45720" rIns="91440" bIns="45720" rtlCol="0"/>
          <a:lstStyle>
            <a:lvl1pPr algn="r">
              <a:defRPr sz="1200"/>
            </a:lvl1pPr>
          </a:lstStyle>
          <a:p>
            <a:fld id="{8E247053-7D86-4F69-9451-E81810FB6306}" type="datetimeFigureOut">
              <a:rPr lang="en-GB" smtClean="0"/>
              <a:t>11/06/2019</a:t>
            </a:fld>
            <a:endParaRPr lang="en-GB"/>
          </a:p>
        </p:txBody>
      </p:sp>
      <p:sp>
        <p:nvSpPr>
          <p:cNvPr id="4" name="Segnaposto immagine diapositiva 3"/>
          <p:cNvSpPr>
            <a:spLocks noGrp="1" noRot="1" noChangeAspect="1"/>
          </p:cNvSpPr>
          <p:nvPr>
            <p:ph type="sldImg" idx="2"/>
          </p:nvPr>
        </p:nvSpPr>
        <p:spPr>
          <a:xfrm>
            <a:off x="2697163" y="509588"/>
            <a:ext cx="4532312" cy="2549525"/>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992201" y="3228705"/>
            <a:ext cx="7942238" cy="305911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6456324"/>
            <a:ext cx="4302625" cy="340264"/>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5621696" y="6456324"/>
            <a:ext cx="4302625" cy="340264"/>
          </a:xfrm>
          <a:prstGeom prst="rect">
            <a:avLst/>
          </a:prstGeom>
        </p:spPr>
        <p:txBody>
          <a:bodyPr vert="horz" lIns="91440" tIns="45720" rIns="91440" bIns="45720" rtlCol="0" anchor="b"/>
          <a:lstStyle>
            <a:lvl1pPr algn="r">
              <a:defRPr sz="1200"/>
            </a:lvl1pPr>
          </a:lstStyle>
          <a:p>
            <a:fld id="{59898E48-8D03-46EF-A7DE-6E36A71394FF}" type="slidenum">
              <a:rPr lang="en-GB" smtClean="0"/>
              <a:t>‹N›</a:t>
            </a:fld>
            <a:endParaRPr lang="en-GB"/>
          </a:p>
        </p:txBody>
      </p:sp>
    </p:spTree>
    <p:extLst>
      <p:ext uri="{BB962C8B-B14F-4D97-AF65-F5344CB8AC3E}">
        <p14:creationId xmlns:p14="http://schemas.microsoft.com/office/powerpoint/2010/main" val="2518594674"/>
      </p:ext>
    </p:extLst>
  </p:cSld>
  <p:clrMap bg1="lt1" tx1="dk1" bg2="lt2" tx2="dk2" accent1="accent1" accent2="accent2" accent3="accent3" accent4="accent4" accent5="accent5" accent6="accent6" hlink="hlink" folHlink="folHlink"/>
  <p:notesStyle>
    <a:lvl1pPr marL="0" algn="l" defTabSz="685783" rtl="0" eaLnBrk="1" latinLnBrk="0" hangingPunct="1">
      <a:defRPr sz="900" kern="1200">
        <a:solidFill>
          <a:schemeClr val="tx1"/>
        </a:solidFill>
        <a:latin typeface="+mn-lt"/>
        <a:ea typeface="+mn-ea"/>
        <a:cs typeface="+mn-cs"/>
      </a:defRPr>
    </a:lvl1pPr>
    <a:lvl2pPr marL="342892" algn="l" defTabSz="685783" rtl="0" eaLnBrk="1" latinLnBrk="0" hangingPunct="1">
      <a:defRPr sz="900" kern="1200">
        <a:solidFill>
          <a:schemeClr val="tx1"/>
        </a:solidFill>
        <a:latin typeface="+mn-lt"/>
        <a:ea typeface="+mn-ea"/>
        <a:cs typeface="+mn-cs"/>
      </a:defRPr>
    </a:lvl2pPr>
    <a:lvl3pPr marL="685783" algn="l" defTabSz="685783" rtl="0" eaLnBrk="1" latinLnBrk="0" hangingPunct="1">
      <a:defRPr sz="900" kern="1200">
        <a:solidFill>
          <a:schemeClr val="tx1"/>
        </a:solidFill>
        <a:latin typeface="+mn-lt"/>
        <a:ea typeface="+mn-ea"/>
        <a:cs typeface="+mn-cs"/>
      </a:defRPr>
    </a:lvl3pPr>
    <a:lvl4pPr marL="1028675" algn="l" defTabSz="685783" rtl="0" eaLnBrk="1" latinLnBrk="0" hangingPunct="1">
      <a:defRPr sz="900" kern="1200">
        <a:solidFill>
          <a:schemeClr val="tx1"/>
        </a:solidFill>
        <a:latin typeface="+mn-lt"/>
        <a:ea typeface="+mn-ea"/>
        <a:cs typeface="+mn-cs"/>
      </a:defRPr>
    </a:lvl4pPr>
    <a:lvl5pPr marL="1371566" algn="l" defTabSz="685783" rtl="0" eaLnBrk="1" latinLnBrk="0" hangingPunct="1">
      <a:defRPr sz="900" kern="1200">
        <a:solidFill>
          <a:schemeClr val="tx1"/>
        </a:solidFill>
        <a:latin typeface="+mn-lt"/>
        <a:ea typeface="+mn-ea"/>
        <a:cs typeface="+mn-cs"/>
      </a:defRPr>
    </a:lvl5pPr>
    <a:lvl6pPr marL="1714457" algn="l" defTabSz="685783" rtl="0" eaLnBrk="1" latinLnBrk="0" hangingPunct="1">
      <a:defRPr sz="900" kern="1200">
        <a:solidFill>
          <a:schemeClr val="tx1"/>
        </a:solidFill>
        <a:latin typeface="+mn-lt"/>
        <a:ea typeface="+mn-ea"/>
        <a:cs typeface="+mn-cs"/>
      </a:defRPr>
    </a:lvl6pPr>
    <a:lvl7pPr marL="2057348" algn="l" defTabSz="685783" rtl="0" eaLnBrk="1" latinLnBrk="0" hangingPunct="1">
      <a:defRPr sz="900" kern="1200">
        <a:solidFill>
          <a:schemeClr val="tx1"/>
        </a:solidFill>
        <a:latin typeface="+mn-lt"/>
        <a:ea typeface="+mn-ea"/>
        <a:cs typeface="+mn-cs"/>
      </a:defRPr>
    </a:lvl7pPr>
    <a:lvl8pPr marL="2400240" algn="l" defTabSz="685783" rtl="0" eaLnBrk="1" latinLnBrk="0" hangingPunct="1">
      <a:defRPr sz="900" kern="1200">
        <a:solidFill>
          <a:schemeClr val="tx1"/>
        </a:solidFill>
        <a:latin typeface="+mn-lt"/>
        <a:ea typeface="+mn-ea"/>
        <a:cs typeface="+mn-cs"/>
      </a:defRPr>
    </a:lvl8pPr>
    <a:lvl9pPr marL="2743132" algn="l" defTabSz="68578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59898E48-8D03-46EF-A7DE-6E36A71394FF}" type="slidenum">
              <a:rPr lang="en-GB" smtClean="0"/>
              <a:t>1</a:t>
            </a:fld>
            <a:endParaRPr lang="en-GB"/>
          </a:p>
        </p:txBody>
      </p:sp>
    </p:spTree>
    <p:extLst>
      <p:ext uri="{BB962C8B-B14F-4D97-AF65-F5344CB8AC3E}">
        <p14:creationId xmlns:p14="http://schemas.microsoft.com/office/powerpoint/2010/main" val="41989527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err="1">
                <a:solidFill>
                  <a:schemeClr val="tx1"/>
                </a:solidFill>
                <a:effectLst/>
                <a:latin typeface="+mn-lt"/>
                <a:ea typeface="+mn-ea"/>
                <a:cs typeface="+mn-cs"/>
              </a:rPr>
              <a:t>Varietà</a:t>
            </a:r>
            <a:r>
              <a:rPr lang="en-GB" sz="900" kern="1200" dirty="0">
                <a:solidFill>
                  <a:schemeClr val="tx1"/>
                </a:solidFill>
                <a:effectLst/>
                <a:latin typeface="+mn-lt"/>
                <a:ea typeface="+mn-ea"/>
                <a:cs typeface="+mn-cs"/>
              </a:rPr>
              <a:t> </a:t>
            </a:r>
            <a:r>
              <a:rPr lang="en-GB" sz="900" kern="1200" dirty="0" err="1">
                <a:solidFill>
                  <a:schemeClr val="tx1"/>
                </a:solidFill>
                <a:effectLst/>
                <a:latin typeface="+mn-lt"/>
                <a:ea typeface="+mn-ea"/>
                <a:cs typeface="+mn-cs"/>
              </a:rPr>
              <a:t>nella</a:t>
            </a:r>
            <a:r>
              <a:rPr lang="en-GB" sz="900" kern="1200" dirty="0">
                <a:solidFill>
                  <a:schemeClr val="tx1"/>
                </a:solidFill>
                <a:effectLst/>
                <a:latin typeface="+mn-lt"/>
                <a:ea typeface="+mn-ea"/>
                <a:cs typeface="+mn-cs"/>
              </a:rPr>
              <a:t> </a:t>
            </a:r>
            <a:r>
              <a:rPr lang="en-GB" sz="900" kern="1200" dirty="0" err="1">
                <a:solidFill>
                  <a:schemeClr val="tx1"/>
                </a:solidFill>
                <a:effectLst/>
                <a:latin typeface="+mn-lt"/>
                <a:ea typeface="+mn-ea"/>
                <a:cs typeface="+mn-cs"/>
              </a:rPr>
              <a:t>specificità</a:t>
            </a:r>
            <a:r>
              <a:rPr lang="en-GB" sz="900" kern="1200" dirty="0">
                <a:solidFill>
                  <a:schemeClr val="tx1"/>
                </a:solidFill>
                <a:effectLst/>
                <a:latin typeface="+mn-lt"/>
                <a:ea typeface="+mn-ea"/>
                <a:cs typeface="+mn-cs"/>
              </a:rPr>
              <a:t> … </a:t>
            </a: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To determine the level of diffusion of the measures adopted by each country …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i="0" dirty="0">
                <a:solidFill>
                  <a:srgbClr val="FF0000"/>
                </a:solidFill>
              </a:rPr>
              <a:t>most of the measures are used by a limited number of countries, while only a restricted number of measures are adopted by a relatively higher number or countries</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Note that the sparsity index is not necessarily correlated either with the number of measures or with the number of country’s singularly-adopted measures, confirming a heterogeneous vision in the evaluation of child care.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The sparsity index varies between 1.4 computed over the 72 measures adopted by Denmark to 6.8 of the 10 measures reported by Cyprus. The analysis of these two extremes sheds light on two different trends in the evaluation of child care. On the one hand, Denmark provides an example of the use of a consistent number of measures focused on specific aspects that are not considered by other countries. In particular, 62 measures (86%) are exclusively used by this country and the other 8 (11%) are shared with at most other four countries. The remaining two measures are reported by another six and seven countries respectively. This is illustrated by some examples of Denmark specificity. It is the only country that reported measures related to the ADHD (Attention Deficit Hyperactivity Disorder) (8 measures) as well as those evaluating the drug consumption of children with asthma (with the exception of Spain with one measure). Moreover, Denmark is the only MOCHA country that includes in the quality assessment depression diseases analysing the consumption of antidepressants among children and adolescents even if only with one measure. On the other hand, Cyprus has no country specific measures among the limited number of those adopted. Six of the ten measures are shared with at least other five countries and only 20% (N = 2) are shared with only other two countries. </a:t>
            </a:r>
          </a:p>
          <a:p>
            <a:r>
              <a:rPr lang="en-GB" sz="900" kern="1200" dirty="0">
                <a:solidFill>
                  <a:schemeClr val="tx1"/>
                </a:solidFill>
                <a:effectLst/>
                <a:latin typeface="+mn-lt"/>
                <a:ea typeface="+mn-ea"/>
                <a:cs typeface="+mn-cs"/>
              </a:rPr>
              <a:t>Moreover, specificities shown by a high percentage of singular measures are found in Spain (59%; N = 10), Czech R. (56%; N = 5), Hungary (55%; N = 6), Sweden (55%; N = 6) and Latvia (40%; N = 16).</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high sparsity of collected measures confirming that MOCHA countries generally tend to assess the quality of child health care adopting specific measures developed according to policies, procedures and specificities of the national health system.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It is important to note that the tendency of using measures adopted by few countries is widely diffused both for countries that assess the quality using a limited number of measures and those that extend the evaluation with a high number of measures. An example of this variability is shown when considering the immunization context (14 measures in total) where there is a convergence in the use of 4 common measures (rate in general, MMR, DP3 and Hexavalent), with a country-specificity considering measures related to the different types of vaccines administered to the child at different ages according to the procedures in place in each country.</a:t>
            </a:r>
            <a:r>
              <a:rPr lang="en-GB" sz="900" kern="1200" baseline="0" dirty="0">
                <a:solidFill>
                  <a:schemeClr val="tx1"/>
                </a:solidFill>
                <a:effectLst/>
                <a:latin typeface="+mn-lt"/>
                <a:ea typeface="+mn-ea"/>
                <a:cs typeface="+mn-cs"/>
              </a:rPr>
              <a:t> </a:t>
            </a: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This makes it difficult to compare the achievement across countries. On the other hand, considering for example the visit in the primary care setting among the 14 measures adopted to describe child well-being visit, 10 are country specific distributed among five countries. This is also true for measures related to the secondary care setting where among the 21 measures, 17 are reported by one country (i.e. Denmark).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59898E48-8D03-46EF-A7DE-6E36A71394FF}" type="slidenum">
              <a:rPr lang="en-GB" smtClean="0"/>
              <a:t>12</a:t>
            </a:fld>
            <a:endParaRPr lang="en-GB"/>
          </a:p>
        </p:txBody>
      </p:sp>
    </p:spTree>
    <p:extLst>
      <p:ext uri="{BB962C8B-B14F-4D97-AF65-F5344CB8AC3E}">
        <p14:creationId xmlns:p14="http://schemas.microsoft.com/office/powerpoint/2010/main" val="564536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b="0" dirty="0"/>
              <a:t>Life </a:t>
            </a:r>
            <a:r>
              <a:rPr lang="it-IT" b="0" dirty="0" err="1"/>
              <a:t>birth</a:t>
            </a:r>
            <a:r>
              <a:rPr lang="it-IT" b="0" dirty="0"/>
              <a:t>:</a:t>
            </a:r>
            <a:r>
              <a:rPr lang="it-IT" b="0" baseline="0" dirty="0"/>
              <a:t> 1) </a:t>
            </a:r>
            <a:r>
              <a:rPr lang="en-GB" sz="900" b="0" i="0" u="none" strike="noStrike" kern="1200" dirty="0">
                <a:solidFill>
                  <a:schemeClr val="tx1"/>
                </a:solidFill>
                <a:effectLst/>
                <a:latin typeface="+mn-lt"/>
                <a:ea typeface="+mn-ea"/>
                <a:cs typeface="+mn-cs"/>
              </a:rPr>
              <a:t>Birth rate;</a:t>
            </a:r>
            <a:r>
              <a:rPr lang="en-GB" sz="900" b="0" i="0" u="none" strike="noStrike" kern="1200" baseline="0" dirty="0">
                <a:solidFill>
                  <a:schemeClr val="tx1"/>
                </a:solidFill>
                <a:effectLst/>
                <a:latin typeface="+mn-lt"/>
                <a:ea typeface="+mn-ea"/>
                <a:cs typeface="+mn-cs"/>
              </a:rPr>
              <a:t> 2) </a:t>
            </a:r>
            <a:r>
              <a:rPr lang="en-GB" sz="900" b="0" i="0" u="none" strike="noStrike" kern="1200" dirty="0">
                <a:solidFill>
                  <a:schemeClr val="tx1"/>
                </a:solidFill>
                <a:effectLst/>
                <a:latin typeface="+mn-lt"/>
                <a:ea typeface="+mn-ea"/>
                <a:cs typeface="+mn-cs"/>
              </a:rPr>
              <a:t>Number of live births</a:t>
            </a:r>
            <a:r>
              <a:rPr lang="en-GB" b="0" dirty="0"/>
              <a:t> </a:t>
            </a:r>
          </a:p>
        </p:txBody>
      </p:sp>
      <p:sp>
        <p:nvSpPr>
          <p:cNvPr id="4" name="Segnaposto numero diapositiva 3"/>
          <p:cNvSpPr>
            <a:spLocks noGrp="1"/>
          </p:cNvSpPr>
          <p:nvPr>
            <p:ph type="sldNum" sz="quarter" idx="10"/>
          </p:nvPr>
        </p:nvSpPr>
        <p:spPr/>
        <p:txBody>
          <a:bodyPr/>
          <a:lstStyle/>
          <a:p>
            <a:fld id="{59898E48-8D03-46EF-A7DE-6E36A71394FF}" type="slidenum">
              <a:rPr lang="en-GB" smtClean="0"/>
              <a:t>13</a:t>
            </a:fld>
            <a:endParaRPr lang="en-GB"/>
          </a:p>
        </p:txBody>
      </p:sp>
    </p:spTree>
    <p:extLst>
      <p:ext uri="{BB962C8B-B14F-4D97-AF65-F5344CB8AC3E}">
        <p14:creationId xmlns:p14="http://schemas.microsoft.com/office/powerpoint/2010/main" val="3663003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dirty="0"/>
              <a:t>Among the 352 measures reported by the CAs, 122 (35%) are age-related. </a:t>
            </a:r>
            <a:r>
              <a:rPr lang="en-GB" b="1" dirty="0"/>
              <a:t>The most frequently considered single age range is the neonatal period (29 measures), while the majority of measures (88, 72%) tend to combine more than one interval, </a:t>
            </a:r>
            <a:r>
              <a:rPr lang="en-GB" dirty="0"/>
              <a:t>shown in Table 7.5. This is evident by the high number of measures (N = 51; 42%) that cover the 017 year period of life and seven measures (6%) that cover the whole spectrum of age ranges. Focusing on 29 measures related to the neonatal period, particular emphasis is posed on birth and delivery (nine measures) and mortality (eight measures) and to a minor extent on breastfeeding (two measures) and health issues such as low weight </a:t>
            </a:r>
            <a:r>
              <a:rPr lang="en-GB" dirty="0" err="1"/>
              <a:t>newborns</a:t>
            </a:r>
            <a:r>
              <a:rPr lang="en-GB" dirty="0"/>
              <a:t> (one measure) and malfunctions (one measure). It is worth noting that within these measures, despite only being sparsely adopted by the MOCHA countries, there are some attempts to evaluate the preventive functions of paediatric primary care measuring the number of neonatal children being screened during well-child visits (one measure adopted by Ireland and the other by Austria, Finland, Greece, Ireland and Portugal). Focusing on the consistent number of measures covering the entire range of age groups, the majority of them (37 measures out of 58) consider childhood and adolescence as a whole period, without making any age group distinction. These measures are generally related to hospitalisation rates due to pathologies or track the prevalence/proportion of certain diseases. Moreover, the large majority of these measures are heterogeneously and sparsely distributed among the 23 countries, with the highest peak of eight countries using the same type of measure.</a:t>
            </a:r>
            <a:endParaRPr lang="en-GB" sz="9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59898E48-8D03-46EF-A7DE-6E36A71394FF}" type="slidenum">
              <a:rPr lang="en-GB" smtClean="0"/>
              <a:t>14</a:t>
            </a:fld>
            <a:endParaRPr lang="en-GB"/>
          </a:p>
        </p:txBody>
      </p:sp>
    </p:spTree>
    <p:extLst>
      <p:ext uri="{BB962C8B-B14F-4D97-AF65-F5344CB8AC3E}">
        <p14:creationId xmlns:p14="http://schemas.microsoft.com/office/powerpoint/2010/main" val="3110502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indent="-228600">
              <a:buAutoNum type="arabicParenR"/>
            </a:pPr>
            <a:r>
              <a:rPr lang="en-GB" sz="900" kern="1200" dirty="0">
                <a:solidFill>
                  <a:schemeClr val="tx1"/>
                </a:solidFill>
                <a:effectLst/>
                <a:latin typeface="+mn-lt"/>
                <a:ea typeface="+mn-ea"/>
                <a:cs typeface="+mn-cs"/>
              </a:rPr>
              <a:t>High variability across countries both in the number and type of measures adopted for the evaluation of child health care. </a:t>
            </a:r>
          </a:p>
          <a:p>
            <a:pPr marL="228600" indent="-228600">
              <a:buAutoNum type="arabicParenR"/>
            </a:pPr>
            <a:r>
              <a:rPr lang="en-GB" sz="900" kern="1200" dirty="0">
                <a:solidFill>
                  <a:schemeClr val="tx1"/>
                </a:solidFill>
                <a:effectLst/>
                <a:latin typeface="+mn-lt"/>
                <a:ea typeface="+mn-ea"/>
                <a:cs typeface="+mn-cs"/>
              </a:rPr>
              <a:t>Within this high variability, a limited set of common measures was identified,</a:t>
            </a:r>
            <a:r>
              <a:rPr lang="en-GB" sz="900" kern="1200" baseline="0" dirty="0">
                <a:solidFill>
                  <a:schemeClr val="tx1"/>
                </a:solidFill>
                <a:effectLst/>
                <a:latin typeface="+mn-lt"/>
                <a:ea typeface="+mn-ea"/>
                <a:cs typeface="+mn-cs"/>
              </a:rPr>
              <a:t> while the majority of them are reported by 1 or 2 countries</a:t>
            </a:r>
            <a:r>
              <a:rPr lang="en-GB" sz="900" kern="1200" dirty="0">
                <a:solidFill>
                  <a:schemeClr val="tx1"/>
                </a:solidFill>
                <a:effectLst/>
                <a:latin typeface="+mn-lt"/>
                <a:ea typeface="+mn-ea"/>
                <a:cs typeface="+mn-cs"/>
              </a:rPr>
              <a:t>.</a:t>
            </a:r>
          </a:p>
          <a:p>
            <a:pPr marL="228600" indent="-228600">
              <a:buAutoNum type="arabicParenR"/>
            </a:pPr>
            <a:r>
              <a:rPr lang="en-GB" sz="900" kern="1200" dirty="0">
                <a:solidFill>
                  <a:schemeClr val="tx1"/>
                </a:solidFill>
                <a:effectLst/>
                <a:latin typeface="+mn-lt"/>
                <a:ea typeface="+mn-ea"/>
                <a:cs typeface="+mn-cs"/>
              </a:rPr>
              <a:t>This</a:t>
            </a:r>
            <a:r>
              <a:rPr lang="en-GB" sz="900" kern="1200" baseline="0" dirty="0">
                <a:solidFill>
                  <a:schemeClr val="tx1"/>
                </a:solidFill>
                <a:effectLst/>
                <a:latin typeface="+mn-lt"/>
                <a:ea typeface="+mn-ea"/>
                <a:cs typeface="+mn-cs"/>
              </a:rPr>
              <a:t> is also confirmed </a:t>
            </a:r>
            <a:r>
              <a:rPr lang="en-GB" sz="900" kern="1200" dirty="0">
                <a:solidFill>
                  <a:schemeClr val="tx1"/>
                </a:solidFill>
                <a:effectLst/>
                <a:latin typeface="+mn-lt"/>
                <a:ea typeface="+mn-ea"/>
                <a:cs typeface="+mn-cs"/>
              </a:rPr>
              <a:t>looking at the whole range of measures used at country level on the basis of the sparsity index that highlights a different vision in the evaluation of child care with the selection of specific measures whose use is generally restricted to one country. </a:t>
            </a:r>
          </a:p>
          <a:p>
            <a:pPr marL="228600" marR="0" indent="-228600" algn="l" defTabSz="685783" rtl="0" eaLnBrk="1" fontAlgn="auto" latinLnBrk="0" hangingPunct="1">
              <a:lnSpc>
                <a:spcPct val="100000"/>
              </a:lnSpc>
              <a:spcBef>
                <a:spcPts val="0"/>
              </a:spcBef>
              <a:spcAft>
                <a:spcPts val="0"/>
              </a:spcAft>
              <a:buClrTx/>
              <a:buSzTx/>
              <a:buFontTx/>
              <a:buAutoNum type="arabicParenR"/>
              <a:tabLst/>
              <a:defRPr/>
            </a:pPr>
            <a:r>
              <a:rPr lang="en-GB" sz="900" kern="1200" dirty="0">
                <a:solidFill>
                  <a:schemeClr val="tx1"/>
                </a:solidFill>
                <a:effectLst/>
                <a:latin typeface="+mn-lt"/>
                <a:ea typeface="+mn-ea"/>
                <a:cs typeface="+mn-cs"/>
              </a:rPr>
              <a:t>This makes the comparison across countries a challenging task. This applies also for some common measures that have different variables such as diverse child’s age ranges and/or that are not uniformly defined and collected across countries. </a:t>
            </a:r>
          </a:p>
          <a:p>
            <a:pPr marL="228600" marR="0" indent="-228600" algn="l" defTabSz="685783" rtl="0" eaLnBrk="1" fontAlgn="auto" latinLnBrk="0" hangingPunct="1">
              <a:lnSpc>
                <a:spcPct val="100000"/>
              </a:lnSpc>
              <a:spcBef>
                <a:spcPts val="0"/>
              </a:spcBef>
              <a:spcAft>
                <a:spcPts val="0"/>
              </a:spcAft>
              <a:buClrTx/>
              <a:buSzTx/>
              <a:buFontTx/>
              <a:buAutoNum type="arabicParenR"/>
              <a:tabLst/>
              <a:defRPr/>
            </a:pPr>
            <a:r>
              <a:rPr lang="en-GB" sz="900" strike="sngStrike" kern="1200" dirty="0">
                <a:solidFill>
                  <a:schemeClr val="tx1"/>
                </a:solidFill>
                <a:effectLst/>
                <a:latin typeface="+mn-lt"/>
                <a:ea typeface="+mn-ea"/>
                <a:cs typeface="+mn-cs"/>
              </a:rPr>
              <a:t>Even if the distribution of measures within the five identified domains indicates the tendency of privileging the adoption of measures related to process and outcome, variations among countries are remarkable showing a prevalence in the selection of measures in a specific domain.</a:t>
            </a:r>
          </a:p>
          <a:p>
            <a:pPr marL="228600" marR="0" indent="-228600" algn="l" defTabSz="685783" rtl="0" eaLnBrk="1" fontAlgn="auto" latinLnBrk="0" hangingPunct="1">
              <a:lnSpc>
                <a:spcPct val="100000"/>
              </a:lnSpc>
              <a:spcBef>
                <a:spcPts val="0"/>
              </a:spcBef>
              <a:spcAft>
                <a:spcPts val="0"/>
              </a:spcAft>
              <a:buClrTx/>
              <a:buSzTx/>
              <a:buFontTx/>
              <a:buAutoNum type="arabicParenR"/>
              <a:tabLst/>
              <a:defRPr/>
            </a:pPr>
            <a:r>
              <a:rPr lang="en-GB" sz="900" strike="sngStrike" kern="1200" dirty="0">
                <a:solidFill>
                  <a:schemeClr val="tx1"/>
                </a:solidFill>
                <a:effectLst/>
                <a:latin typeface="+mn-lt"/>
                <a:ea typeface="+mn-ea"/>
                <a:cs typeface="+mn-cs"/>
              </a:rPr>
              <a:t>Only a limited number of countries adopt measures related to the non-medical determinants of health which are proved to be essential in the evaluation of child care. Remarkably, only six countries cover all the domains. </a:t>
            </a:r>
          </a:p>
          <a:p>
            <a:pPr marL="228600" indent="-228600">
              <a:buAutoNum type="arabicParenR"/>
            </a:pPr>
            <a:r>
              <a:rPr lang="it-IT" sz="900" kern="1200" dirty="0" err="1">
                <a:solidFill>
                  <a:schemeClr val="tx1"/>
                </a:solidFill>
                <a:effectLst/>
                <a:latin typeface="+mn-lt"/>
                <a:ea typeface="+mn-ea"/>
                <a:cs typeface="+mn-cs"/>
              </a:rPr>
              <a:t>Considering</a:t>
            </a:r>
            <a:r>
              <a:rPr lang="it-IT" sz="900" kern="1200" dirty="0">
                <a:solidFill>
                  <a:schemeClr val="tx1"/>
                </a:solidFill>
                <a:effectLst/>
                <a:latin typeface="+mn-lt"/>
                <a:ea typeface="+mn-ea"/>
                <a:cs typeface="+mn-cs"/>
              </a:rPr>
              <a:t> the sub-</a:t>
            </a:r>
            <a:r>
              <a:rPr lang="it-IT" sz="900" kern="1200" dirty="0" err="1">
                <a:solidFill>
                  <a:schemeClr val="tx1"/>
                </a:solidFill>
                <a:effectLst/>
                <a:latin typeface="+mn-lt"/>
                <a:ea typeface="+mn-ea"/>
                <a:cs typeface="+mn-cs"/>
              </a:rPr>
              <a:t>categories</a:t>
            </a:r>
            <a:r>
              <a:rPr lang="it-IT" sz="900" kern="1200" baseline="0" dirty="0">
                <a:solidFill>
                  <a:schemeClr val="tx1"/>
                </a:solidFill>
                <a:effectLst/>
                <a:latin typeface="+mn-lt"/>
                <a:ea typeface="+mn-ea"/>
                <a:cs typeface="+mn-cs"/>
              </a:rPr>
              <a:t> of the </a:t>
            </a:r>
            <a:r>
              <a:rPr lang="it-IT" sz="900" kern="1200" baseline="0" dirty="0" err="1">
                <a:solidFill>
                  <a:schemeClr val="tx1"/>
                </a:solidFill>
                <a:effectLst/>
                <a:latin typeface="+mn-lt"/>
                <a:ea typeface="+mn-ea"/>
                <a:cs typeface="+mn-cs"/>
              </a:rPr>
              <a:t>conceptual</a:t>
            </a:r>
            <a:r>
              <a:rPr lang="it-IT" sz="900" kern="1200" baseline="0" dirty="0">
                <a:solidFill>
                  <a:schemeClr val="tx1"/>
                </a:solidFill>
                <a:effectLst/>
                <a:latin typeface="+mn-lt"/>
                <a:ea typeface="+mn-ea"/>
                <a:cs typeface="+mn-cs"/>
              </a:rPr>
              <a:t> </a:t>
            </a:r>
            <a:r>
              <a:rPr lang="it-IT" sz="900" kern="1200" baseline="0" dirty="0" err="1">
                <a:solidFill>
                  <a:schemeClr val="tx1"/>
                </a:solidFill>
                <a:effectLst/>
                <a:latin typeface="+mn-lt"/>
                <a:ea typeface="+mn-ea"/>
                <a:cs typeface="+mn-cs"/>
              </a:rPr>
              <a:t>map</a:t>
            </a:r>
            <a:r>
              <a:rPr lang="it-IT" sz="900" kern="1200" baseline="0" dirty="0">
                <a:solidFill>
                  <a:schemeClr val="tx1"/>
                </a:solidFill>
                <a:effectLst/>
                <a:latin typeface="+mn-lt"/>
                <a:ea typeface="+mn-ea"/>
                <a:cs typeface="+mn-cs"/>
              </a:rPr>
              <a:t> a set of common </a:t>
            </a:r>
            <a:r>
              <a:rPr lang="it-IT" sz="900" kern="1200" baseline="0" dirty="0" err="1">
                <a:solidFill>
                  <a:schemeClr val="tx1"/>
                </a:solidFill>
                <a:effectLst/>
                <a:latin typeface="+mn-lt"/>
                <a:ea typeface="+mn-ea"/>
                <a:cs typeface="+mn-cs"/>
              </a:rPr>
              <a:t>aspects</a:t>
            </a:r>
            <a:r>
              <a:rPr lang="it-IT" sz="900" kern="1200" baseline="0" dirty="0">
                <a:solidFill>
                  <a:schemeClr val="tx1"/>
                </a:solidFill>
                <a:effectLst/>
                <a:latin typeface="+mn-lt"/>
                <a:ea typeface="+mn-ea"/>
                <a:cs typeface="+mn-cs"/>
              </a:rPr>
              <a:t> can be </a:t>
            </a:r>
            <a:r>
              <a:rPr lang="it-IT" sz="900" kern="1200" baseline="0" dirty="0" err="1">
                <a:solidFill>
                  <a:schemeClr val="tx1"/>
                </a:solidFill>
                <a:effectLst/>
                <a:latin typeface="+mn-lt"/>
                <a:ea typeface="+mn-ea"/>
                <a:cs typeface="+mn-cs"/>
              </a:rPr>
              <a:t>detected</a:t>
            </a:r>
            <a:r>
              <a:rPr lang="it-IT" sz="900" kern="1200" baseline="0" dirty="0">
                <a:solidFill>
                  <a:schemeClr val="tx1"/>
                </a:solidFill>
                <a:effectLst/>
                <a:latin typeface="+mn-lt"/>
                <a:ea typeface="+mn-ea"/>
                <a:cs typeface="+mn-cs"/>
              </a:rPr>
              <a:t> (</a:t>
            </a:r>
            <a:r>
              <a:rPr lang="en-GB" sz="900" kern="1200" dirty="0">
                <a:solidFill>
                  <a:schemeClr val="tx1"/>
                </a:solidFill>
                <a:effectLst/>
                <a:latin typeface="+mn-lt"/>
                <a:ea typeface="+mn-ea"/>
                <a:cs typeface="+mn-cs"/>
              </a:rPr>
              <a:t>immunization, mortality and hospitalization).</a:t>
            </a:r>
            <a:r>
              <a:rPr lang="en-GB" sz="900" kern="1200" baseline="0" dirty="0">
                <a:solidFill>
                  <a:schemeClr val="tx1"/>
                </a:solidFill>
                <a:effectLst/>
                <a:latin typeface="+mn-lt"/>
                <a:ea typeface="+mn-ea"/>
                <a:cs typeface="+mn-cs"/>
              </a:rPr>
              <a:t> However,</a:t>
            </a:r>
            <a:r>
              <a:rPr lang="en-GB" sz="900" kern="1200" dirty="0">
                <a:solidFill>
                  <a:schemeClr val="tx1"/>
                </a:solidFill>
                <a:effectLst/>
                <a:latin typeface="+mn-lt"/>
                <a:ea typeface="+mn-ea"/>
                <a:cs typeface="+mn-cs"/>
              </a:rPr>
              <a:t> other important aspects of child health care are subject to national preferences, such as primary care, well-child visits, and addiction. In particular, nutritional priority and addiction that are considered important quality indicators by the strategy developed by the WHO regional office for the period 2015-2020 [6]. </a:t>
            </a:r>
          </a:p>
          <a:p>
            <a:pPr marL="228600" indent="-228600">
              <a:buAutoNum type="arabicParenR"/>
            </a:pPr>
            <a:r>
              <a:rPr lang="en-GB" sz="900" kern="1200" dirty="0">
                <a:solidFill>
                  <a:schemeClr val="tx1"/>
                </a:solidFill>
                <a:effectLst/>
                <a:latin typeface="+mn-lt"/>
                <a:ea typeface="+mn-ea"/>
                <a:cs typeface="+mn-cs"/>
              </a:rPr>
              <a:t>This sparse adoption of measures also influences the breadth of the analysis that is more evident in a few countries that adopt a higher number of measures, showing that more efforts are needed in the majority of the countries of the EU and EEA in the collection of a wider spectrum of child centric data and related metrics. </a:t>
            </a:r>
          </a:p>
          <a:p>
            <a:pPr marL="228600" indent="-228600">
              <a:buAutoNum type="arabicParenR"/>
            </a:pPr>
            <a:r>
              <a:rPr lang="en-GB" sz="900" kern="1200" dirty="0">
                <a:solidFill>
                  <a:schemeClr val="tx1"/>
                </a:solidFill>
                <a:effectLst/>
                <a:latin typeface="+mn-lt"/>
                <a:ea typeface="+mn-ea"/>
                <a:cs typeface="+mn-cs"/>
              </a:rPr>
              <a:t>Although these measures are specifically targeted for children, they are limited in the breadth of aspects to be considered to evaluate the child psychophysical development, such as measures related to primary and secondary care visits which can extend the evaluation of child-specific preventive and curative care. They prioritized the first years of life leaving out other important phases of child development. </a:t>
            </a:r>
            <a:endParaRPr lang="it-IT" sz="900" kern="1200" dirty="0">
              <a:solidFill>
                <a:schemeClr val="tx1"/>
              </a:solidFill>
              <a:effectLst/>
              <a:latin typeface="+mn-lt"/>
              <a:ea typeface="+mn-ea"/>
              <a:cs typeface="+mn-cs"/>
            </a:endParaRPr>
          </a:p>
          <a:p>
            <a:endParaRPr lang="en-GB" dirty="0"/>
          </a:p>
        </p:txBody>
      </p:sp>
      <p:sp>
        <p:nvSpPr>
          <p:cNvPr id="4" name="Segnaposto numero diapositiva 3"/>
          <p:cNvSpPr>
            <a:spLocks noGrp="1"/>
          </p:cNvSpPr>
          <p:nvPr>
            <p:ph type="sldNum" sz="quarter" idx="10"/>
          </p:nvPr>
        </p:nvSpPr>
        <p:spPr/>
        <p:txBody>
          <a:bodyPr/>
          <a:lstStyle/>
          <a:p>
            <a:fld id="{59898E48-8D03-46EF-A7DE-6E36A71394FF}" type="slidenum">
              <a:rPr lang="en-GB" smtClean="0"/>
              <a:t>15</a:t>
            </a:fld>
            <a:endParaRPr lang="en-GB"/>
          </a:p>
        </p:txBody>
      </p:sp>
    </p:spTree>
    <p:extLst>
      <p:ext uri="{BB962C8B-B14F-4D97-AF65-F5344CB8AC3E}">
        <p14:creationId xmlns:p14="http://schemas.microsoft.com/office/powerpoint/2010/main" val="1961682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indent="-228600">
              <a:buAutoNum type="arabicParenR"/>
            </a:pPr>
            <a:r>
              <a:rPr lang="it-IT" sz="900" kern="1200" dirty="0" err="1">
                <a:solidFill>
                  <a:schemeClr val="tx1"/>
                </a:solidFill>
                <a:effectLst/>
                <a:latin typeface="+mn-lt"/>
                <a:ea typeface="+mn-ea"/>
                <a:cs typeface="+mn-cs"/>
              </a:rPr>
              <a:t>Considering</a:t>
            </a:r>
            <a:r>
              <a:rPr lang="it-IT" sz="900" kern="1200" dirty="0">
                <a:solidFill>
                  <a:schemeClr val="tx1"/>
                </a:solidFill>
                <a:effectLst/>
                <a:latin typeface="+mn-lt"/>
                <a:ea typeface="+mn-ea"/>
                <a:cs typeface="+mn-cs"/>
              </a:rPr>
              <a:t> the sub-</a:t>
            </a:r>
            <a:r>
              <a:rPr lang="it-IT" sz="900" kern="1200" dirty="0" err="1">
                <a:solidFill>
                  <a:schemeClr val="tx1"/>
                </a:solidFill>
                <a:effectLst/>
                <a:latin typeface="+mn-lt"/>
                <a:ea typeface="+mn-ea"/>
                <a:cs typeface="+mn-cs"/>
              </a:rPr>
              <a:t>categories</a:t>
            </a:r>
            <a:r>
              <a:rPr lang="it-IT" sz="900" kern="1200" baseline="0" dirty="0">
                <a:solidFill>
                  <a:schemeClr val="tx1"/>
                </a:solidFill>
                <a:effectLst/>
                <a:latin typeface="+mn-lt"/>
                <a:ea typeface="+mn-ea"/>
                <a:cs typeface="+mn-cs"/>
              </a:rPr>
              <a:t> of the </a:t>
            </a:r>
            <a:r>
              <a:rPr lang="it-IT" sz="900" kern="1200" baseline="0" dirty="0" err="1">
                <a:solidFill>
                  <a:schemeClr val="tx1"/>
                </a:solidFill>
                <a:effectLst/>
                <a:latin typeface="+mn-lt"/>
                <a:ea typeface="+mn-ea"/>
                <a:cs typeface="+mn-cs"/>
              </a:rPr>
              <a:t>conceptual</a:t>
            </a:r>
            <a:r>
              <a:rPr lang="it-IT" sz="900" kern="1200" baseline="0" dirty="0">
                <a:solidFill>
                  <a:schemeClr val="tx1"/>
                </a:solidFill>
                <a:effectLst/>
                <a:latin typeface="+mn-lt"/>
                <a:ea typeface="+mn-ea"/>
                <a:cs typeface="+mn-cs"/>
              </a:rPr>
              <a:t> </a:t>
            </a:r>
            <a:r>
              <a:rPr lang="it-IT" sz="900" kern="1200" baseline="0" dirty="0" err="1">
                <a:solidFill>
                  <a:schemeClr val="tx1"/>
                </a:solidFill>
                <a:effectLst/>
                <a:latin typeface="+mn-lt"/>
                <a:ea typeface="+mn-ea"/>
                <a:cs typeface="+mn-cs"/>
              </a:rPr>
              <a:t>map</a:t>
            </a:r>
            <a:r>
              <a:rPr lang="it-IT" sz="900" kern="1200" baseline="0" dirty="0">
                <a:solidFill>
                  <a:schemeClr val="tx1"/>
                </a:solidFill>
                <a:effectLst/>
                <a:latin typeface="+mn-lt"/>
                <a:ea typeface="+mn-ea"/>
                <a:cs typeface="+mn-cs"/>
              </a:rPr>
              <a:t> a set of common </a:t>
            </a:r>
            <a:r>
              <a:rPr lang="it-IT" sz="900" kern="1200" baseline="0" dirty="0" err="1">
                <a:solidFill>
                  <a:schemeClr val="tx1"/>
                </a:solidFill>
                <a:effectLst/>
                <a:latin typeface="+mn-lt"/>
                <a:ea typeface="+mn-ea"/>
                <a:cs typeface="+mn-cs"/>
              </a:rPr>
              <a:t>aspects</a:t>
            </a:r>
            <a:r>
              <a:rPr lang="it-IT" sz="900" kern="1200" baseline="0" dirty="0">
                <a:solidFill>
                  <a:schemeClr val="tx1"/>
                </a:solidFill>
                <a:effectLst/>
                <a:latin typeface="+mn-lt"/>
                <a:ea typeface="+mn-ea"/>
                <a:cs typeface="+mn-cs"/>
              </a:rPr>
              <a:t> can be </a:t>
            </a:r>
            <a:r>
              <a:rPr lang="it-IT" sz="900" kern="1200" baseline="0" dirty="0" err="1">
                <a:solidFill>
                  <a:schemeClr val="tx1"/>
                </a:solidFill>
                <a:effectLst/>
                <a:latin typeface="+mn-lt"/>
                <a:ea typeface="+mn-ea"/>
                <a:cs typeface="+mn-cs"/>
              </a:rPr>
              <a:t>detected</a:t>
            </a:r>
            <a:r>
              <a:rPr lang="it-IT" sz="900" kern="1200" baseline="0" dirty="0">
                <a:solidFill>
                  <a:schemeClr val="tx1"/>
                </a:solidFill>
                <a:effectLst/>
                <a:latin typeface="+mn-lt"/>
                <a:ea typeface="+mn-ea"/>
                <a:cs typeface="+mn-cs"/>
              </a:rPr>
              <a:t> (</a:t>
            </a:r>
            <a:r>
              <a:rPr lang="en-GB" sz="900" kern="1200" dirty="0">
                <a:solidFill>
                  <a:schemeClr val="tx1"/>
                </a:solidFill>
                <a:effectLst/>
                <a:latin typeface="+mn-lt"/>
                <a:ea typeface="+mn-ea"/>
                <a:cs typeface="+mn-cs"/>
              </a:rPr>
              <a:t>immunization, mortality and hospitalization).</a:t>
            </a:r>
            <a:r>
              <a:rPr lang="en-GB" sz="900" kern="1200" baseline="0" dirty="0">
                <a:solidFill>
                  <a:schemeClr val="tx1"/>
                </a:solidFill>
                <a:effectLst/>
                <a:latin typeface="+mn-lt"/>
                <a:ea typeface="+mn-ea"/>
                <a:cs typeface="+mn-cs"/>
              </a:rPr>
              <a:t> However,</a:t>
            </a:r>
            <a:r>
              <a:rPr lang="en-GB" sz="900" kern="1200" dirty="0">
                <a:solidFill>
                  <a:schemeClr val="tx1"/>
                </a:solidFill>
                <a:effectLst/>
                <a:latin typeface="+mn-lt"/>
                <a:ea typeface="+mn-ea"/>
                <a:cs typeface="+mn-cs"/>
              </a:rPr>
              <a:t> other important aspects of child health care are subject to national preferences, such as primary care, well-child visits, and addiction. In particular, nutritional priority and addiction that are considered important quality indicators by the strategy developed by the WHO regional office for the period 2015-2020 [6]. </a:t>
            </a:r>
          </a:p>
          <a:p>
            <a:pPr marL="228600" indent="-228600">
              <a:buAutoNum type="arabicParenR"/>
            </a:pPr>
            <a:r>
              <a:rPr lang="en-GB" sz="900" kern="1200" dirty="0">
                <a:solidFill>
                  <a:schemeClr val="tx1"/>
                </a:solidFill>
                <a:effectLst/>
                <a:latin typeface="+mn-lt"/>
                <a:ea typeface="+mn-ea"/>
                <a:cs typeface="+mn-cs"/>
              </a:rPr>
              <a:t>This makes the comparison across countries a challenging task. This applies also for some common measures that have different variables such as diverse child’s age ranges and/or that are not uniformly defined and collected across countries. </a:t>
            </a:r>
          </a:p>
          <a:p>
            <a:pPr marL="228600" indent="-228600">
              <a:buAutoNum type="arabicParenR"/>
            </a:pPr>
            <a:r>
              <a:rPr lang="en-GB" sz="900" kern="1200" dirty="0">
                <a:solidFill>
                  <a:schemeClr val="tx1"/>
                </a:solidFill>
                <a:effectLst/>
                <a:latin typeface="+mn-lt"/>
                <a:ea typeface="+mn-ea"/>
                <a:cs typeface="+mn-cs"/>
              </a:rPr>
              <a:t>This sparse adoption of measures also influences the breadth of the analysis that is more evident in a few countries that adopt a higher number of measures, showing that more efforts are needed in the majority of the countries of the EU and EEA in the collection of a wider spectrum of child centric data and related metrics. </a:t>
            </a:r>
          </a:p>
          <a:p>
            <a:pPr marL="228600" indent="-228600">
              <a:buAutoNum type="arabicParenR"/>
            </a:pPr>
            <a:r>
              <a:rPr lang="en-GB" sz="900" kern="1200" dirty="0">
                <a:solidFill>
                  <a:schemeClr val="tx1"/>
                </a:solidFill>
                <a:effectLst/>
                <a:latin typeface="+mn-lt"/>
                <a:ea typeface="+mn-ea"/>
                <a:cs typeface="+mn-cs"/>
              </a:rPr>
              <a:t>Although these measures are specifically targeted for children, they are limited in the breadth of aspects to be considered to evaluate the child psychophysical development, such as measures related to primary and secondary care visits which can extend the evaluation of child-specific preventive and curative care. They prioritized the first years of life leaving out other important phases of child development. </a:t>
            </a:r>
            <a:endParaRPr lang="it-IT" sz="900" kern="1200" dirty="0">
              <a:solidFill>
                <a:schemeClr val="tx1"/>
              </a:solidFill>
              <a:effectLst/>
              <a:latin typeface="+mn-lt"/>
              <a:ea typeface="+mn-ea"/>
              <a:cs typeface="+mn-cs"/>
            </a:endParaRPr>
          </a:p>
          <a:p>
            <a:endParaRPr lang="en-GB" dirty="0"/>
          </a:p>
        </p:txBody>
      </p:sp>
      <p:sp>
        <p:nvSpPr>
          <p:cNvPr id="4" name="Segnaposto numero diapositiva 3"/>
          <p:cNvSpPr>
            <a:spLocks noGrp="1"/>
          </p:cNvSpPr>
          <p:nvPr>
            <p:ph type="sldNum" sz="quarter" idx="10"/>
          </p:nvPr>
        </p:nvSpPr>
        <p:spPr/>
        <p:txBody>
          <a:bodyPr/>
          <a:lstStyle/>
          <a:p>
            <a:fld id="{59898E48-8D03-46EF-A7DE-6E36A71394FF}" type="slidenum">
              <a:rPr lang="en-GB" smtClean="0"/>
              <a:t>16</a:t>
            </a:fld>
            <a:endParaRPr lang="en-GB"/>
          </a:p>
        </p:txBody>
      </p:sp>
    </p:spTree>
    <p:extLst>
      <p:ext uri="{BB962C8B-B14F-4D97-AF65-F5344CB8AC3E}">
        <p14:creationId xmlns:p14="http://schemas.microsoft.com/office/powerpoint/2010/main" val="1961682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indent="-228600">
              <a:buAutoNum type="arabicParenR"/>
            </a:pPr>
            <a:r>
              <a:rPr lang="en-GB" sz="900" kern="1200" dirty="0">
                <a:solidFill>
                  <a:schemeClr val="tx1"/>
                </a:solidFill>
                <a:effectLst/>
                <a:latin typeface="+mn-lt"/>
                <a:ea typeface="+mn-ea"/>
                <a:cs typeface="+mn-cs"/>
              </a:rPr>
              <a:t>High variability across countries both in the number and type of measures adopted for the evaluation of child health care. </a:t>
            </a:r>
          </a:p>
          <a:p>
            <a:pPr marL="228600" indent="-228600">
              <a:buAutoNum type="arabicParenR"/>
            </a:pPr>
            <a:r>
              <a:rPr lang="en-GB" sz="900" kern="1200" dirty="0">
                <a:solidFill>
                  <a:schemeClr val="tx1"/>
                </a:solidFill>
                <a:effectLst/>
                <a:latin typeface="+mn-lt"/>
                <a:ea typeface="+mn-ea"/>
                <a:cs typeface="+mn-cs"/>
              </a:rPr>
              <a:t>Within this high variability, a limited set of common measures was identified,</a:t>
            </a:r>
            <a:r>
              <a:rPr lang="en-GB" sz="900" kern="1200" baseline="0" dirty="0">
                <a:solidFill>
                  <a:schemeClr val="tx1"/>
                </a:solidFill>
                <a:effectLst/>
                <a:latin typeface="+mn-lt"/>
                <a:ea typeface="+mn-ea"/>
                <a:cs typeface="+mn-cs"/>
              </a:rPr>
              <a:t> while the majority of them are reported by 1 or 2 countries</a:t>
            </a:r>
            <a:r>
              <a:rPr lang="en-GB" sz="900" kern="1200" dirty="0">
                <a:solidFill>
                  <a:schemeClr val="tx1"/>
                </a:solidFill>
                <a:effectLst/>
                <a:latin typeface="+mn-lt"/>
                <a:ea typeface="+mn-ea"/>
                <a:cs typeface="+mn-cs"/>
              </a:rPr>
              <a:t>.</a:t>
            </a:r>
          </a:p>
          <a:p>
            <a:pPr marL="228600" indent="-228600">
              <a:buAutoNum type="arabicParenR"/>
            </a:pPr>
            <a:r>
              <a:rPr lang="en-GB" sz="900" kern="1200" dirty="0">
                <a:solidFill>
                  <a:schemeClr val="tx1"/>
                </a:solidFill>
                <a:effectLst/>
                <a:latin typeface="+mn-lt"/>
                <a:ea typeface="+mn-ea"/>
                <a:cs typeface="+mn-cs"/>
              </a:rPr>
              <a:t>This</a:t>
            </a:r>
            <a:r>
              <a:rPr lang="en-GB" sz="900" kern="1200" baseline="0" dirty="0">
                <a:solidFill>
                  <a:schemeClr val="tx1"/>
                </a:solidFill>
                <a:effectLst/>
                <a:latin typeface="+mn-lt"/>
                <a:ea typeface="+mn-ea"/>
                <a:cs typeface="+mn-cs"/>
              </a:rPr>
              <a:t> is also confirmed </a:t>
            </a:r>
            <a:r>
              <a:rPr lang="en-GB" sz="900" kern="1200" dirty="0">
                <a:solidFill>
                  <a:schemeClr val="tx1"/>
                </a:solidFill>
                <a:effectLst/>
                <a:latin typeface="+mn-lt"/>
                <a:ea typeface="+mn-ea"/>
                <a:cs typeface="+mn-cs"/>
              </a:rPr>
              <a:t>looking at the whole range of measures used at country level on the basis of the sparsity index that highlights a different vision in the evaluation of child care with the selection of specific measures whose use is generally restricted to one country.  </a:t>
            </a:r>
          </a:p>
          <a:p>
            <a:pPr marL="228600" marR="0" indent="-228600" algn="l" defTabSz="685783" rtl="0" eaLnBrk="1" fontAlgn="auto" latinLnBrk="0" hangingPunct="1">
              <a:lnSpc>
                <a:spcPct val="100000"/>
              </a:lnSpc>
              <a:spcBef>
                <a:spcPts val="0"/>
              </a:spcBef>
              <a:spcAft>
                <a:spcPts val="0"/>
              </a:spcAft>
              <a:buClrTx/>
              <a:buSzTx/>
              <a:buFontTx/>
              <a:buAutoNum type="arabicParenR"/>
              <a:tabLst/>
              <a:defRPr/>
            </a:pPr>
            <a:r>
              <a:rPr lang="en-GB" sz="900" strike="sngStrike" kern="1200" dirty="0">
                <a:solidFill>
                  <a:schemeClr val="tx1"/>
                </a:solidFill>
                <a:effectLst/>
                <a:latin typeface="+mn-lt"/>
                <a:ea typeface="+mn-ea"/>
                <a:cs typeface="+mn-cs"/>
              </a:rPr>
              <a:t>Even if the distribution of measures within the five identified domains indicates the tendency of privileging the adoption of measures related to process and outcome, variations among countries are remarkable showing a prevalence in the selection of measures in a specific domain.</a:t>
            </a:r>
          </a:p>
          <a:p>
            <a:pPr marL="228600" marR="0" indent="-228600" algn="l" defTabSz="685783" rtl="0" eaLnBrk="1" fontAlgn="auto" latinLnBrk="0" hangingPunct="1">
              <a:lnSpc>
                <a:spcPct val="100000"/>
              </a:lnSpc>
              <a:spcBef>
                <a:spcPts val="0"/>
              </a:spcBef>
              <a:spcAft>
                <a:spcPts val="0"/>
              </a:spcAft>
              <a:buClrTx/>
              <a:buSzTx/>
              <a:buFontTx/>
              <a:buAutoNum type="arabicParenR"/>
              <a:tabLst/>
              <a:defRPr/>
            </a:pPr>
            <a:r>
              <a:rPr lang="en-GB" sz="900" strike="sngStrike" kern="1200" dirty="0">
                <a:solidFill>
                  <a:schemeClr val="tx1"/>
                </a:solidFill>
                <a:effectLst/>
                <a:latin typeface="+mn-lt"/>
                <a:ea typeface="+mn-ea"/>
                <a:cs typeface="+mn-cs"/>
              </a:rPr>
              <a:t>Only a limited number of countries adopt measures related to the non-medical determinants of health which are proved to be essential in the evaluation of child care. Remarkably, only six countries cover all the domains. </a:t>
            </a:r>
          </a:p>
          <a:p>
            <a:pPr marL="228600" indent="-228600">
              <a:buAutoNum type="arabicParenR"/>
            </a:pPr>
            <a:r>
              <a:rPr lang="it-IT" sz="900" kern="1200" dirty="0" err="1">
                <a:solidFill>
                  <a:schemeClr val="tx1"/>
                </a:solidFill>
                <a:effectLst/>
                <a:latin typeface="+mn-lt"/>
                <a:ea typeface="+mn-ea"/>
                <a:cs typeface="+mn-cs"/>
              </a:rPr>
              <a:t>Considering</a:t>
            </a:r>
            <a:r>
              <a:rPr lang="it-IT" sz="900" kern="1200" dirty="0">
                <a:solidFill>
                  <a:schemeClr val="tx1"/>
                </a:solidFill>
                <a:effectLst/>
                <a:latin typeface="+mn-lt"/>
                <a:ea typeface="+mn-ea"/>
                <a:cs typeface="+mn-cs"/>
              </a:rPr>
              <a:t> the sub-</a:t>
            </a:r>
            <a:r>
              <a:rPr lang="it-IT" sz="900" kern="1200" dirty="0" err="1">
                <a:solidFill>
                  <a:schemeClr val="tx1"/>
                </a:solidFill>
                <a:effectLst/>
                <a:latin typeface="+mn-lt"/>
                <a:ea typeface="+mn-ea"/>
                <a:cs typeface="+mn-cs"/>
              </a:rPr>
              <a:t>categories</a:t>
            </a:r>
            <a:r>
              <a:rPr lang="it-IT" sz="900" kern="1200" baseline="0" dirty="0">
                <a:solidFill>
                  <a:schemeClr val="tx1"/>
                </a:solidFill>
                <a:effectLst/>
                <a:latin typeface="+mn-lt"/>
                <a:ea typeface="+mn-ea"/>
                <a:cs typeface="+mn-cs"/>
              </a:rPr>
              <a:t> of the </a:t>
            </a:r>
            <a:r>
              <a:rPr lang="it-IT" sz="900" kern="1200" baseline="0" dirty="0" err="1">
                <a:solidFill>
                  <a:schemeClr val="tx1"/>
                </a:solidFill>
                <a:effectLst/>
                <a:latin typeface="+mn-lt"/>
                <a:ea typeface="+mn-ea"/>
                <a:cs typeface="+mn-cs"/>
              </a:rPr>
              <a:t>conceptual</a:t>
            </a:r>
            <a:r>
              <a:rPr lang="it-IT" sz="900" kern="1200" baseline="0" dirty="0">
                <a:solidFill>
                  <a:schemeClr val="tx1"/>
                </a:solidFill>
                <a:effectLst/>
                <a:latin typeface="+mn-lt"/>
                <a:ea typeface="+mn-ea"/>
                <a:cs typeface="+mn-cs"/>
              </a:rPr>
              <a:t> </a:t>
            </a:r>
            <a:r>
              <a:rPr lang="it-IT" sz="900" kern="1200" baseline="0" dirty="0" err="1">
                <a:solidFill>
                  <a:schemeClr val="tx1"/>
                </a:solidFill>
                <a:effectLst/>
                <a:latin typeface="+mn-lt"/>
                <a:ea typeface="+mn-ea"/>
                <a:cs typeface="+mn-cs"/>
              </a:rPr>
              <a:t>map</a:t>
            </a:r>
            <a:r>
              <a:rPr lang="it-IT" sz="900" kern="1200" baseline="0" dirty="0">
                <a:solidFill>
                  <a:schemeClr val="tx1"/>
                </a:solidFill>
                <a:effectLst/>
                <a:latin typeface="+mn-lt"/>
                <a:ea typeface="+mn-ea"/>
                <a:cs typeface="+mn-cs"/>
              </a:rPr>
              <a:t> a set of common </a:t>
            </a:r>
            <a:r>
              <a:rPr lang="it-IT" sz="900" kern="1200" baseline="0" dirty="0" err="1">
                <a:solidFill>
                  <a:schemeClr val="tx1"/>
                </a:solidFill>
                <a:effectLst/>
                <a:latin typeface="+mn-lt"/>
                <a:ea typeface="+mn-ea"/>
                <a:cs typeface="+mn-cs"/>
              </a:rPr>
              <a:t>aspects</a:t>
            </a:r>
            <a:r>
              <a:rPr lang="it-IT" sz="900" kern="1200" baseline="0" dirty="0">
                <a:solidFill>
                  <a:schemeClr val="tx1"/>
                </a:solidFill>
                <a:effectLst/>
                <a:latin typeface="+mn-lt"/>
                <a:ea typeface="+mn-ea"/>
                <a:cs typeface="+mn-cs"/>
              </a:rPr>
              <a:t> can be </a:t>
            </a:r>
            <a:r>
              <a:rPr lang="it-IT" sz="900" kern="1200" baseline="0" dirty="0" err="1">
                <a:solidFill>
                  <a:schemeClr val="tx1"/>
                </a:solidFill>
                <a:effectLst/>
                <a:latin typeface="+mn-lt"/>
                <a:ea typeface="+mn-ea"/>
                <a:cs typeface="+mn-cs"/>
              </a:rPr>
              <a:t>detected</a:t>
            </a:r>
            <a:r>
              <a:rPr lang="it-IT" sz="900" kern="1200" baseline="0" dirty="0">
                <a:solidFill>
                  <a:schemeClr val="tx1"/>
                </a:solidFill>
                <a:effectLst/>
                <a:latin typeface="+mn-lt"/>
                <a:ea typeface="+mn-ea"/>
                <a:cs typeface="+mn-cs"/>
              </a:rPr>
              <a:t> (</a:t>
            </a:r>
            <a:r>
              <a:rPr lang="en-GB" sz="900" kern="1200" dirty="0">
                <a:solidFill>
                  <a:schemeClr val="tx1"/>
                </a:solidFill>
                <a:effectLst/>
                <a:latin typeface="+mn-lt"/>
                <a:ea typeface="+mn-ea"/>
                <a:cs typeface="+mn-cs"/>
              </a:rPr>
              <a:t>immunization, mortality and hospitalization).</a:t>
            </a:r>
            <a:r>
              <a:rPr lang="en-GB" sz="900" kern="1200" baseline="0" dirty="0">
                <a:solidFill>
                  <a:schemeClr val="tx1"/>
                </a:solidFill>
                <a:effectLst/>
                <a:latin typeface="+mn-lt"/>
                <a:ea typeface="+mn-ea"/>
                <a:cs typeface="+mn-cs"/>
              </a:rPr>
              <a:t> However,</a:t>
            </a:r>
            <a:r>
              <a:rPr lang="en-GB" sz="900" kern="1200" dirty="0">
                <a:solidFill>
                  <a:schemeClr val="tx1"/>
                </a:solidFill>
                <a:effectLst/>
                <a:latin typeface="+mn-lt"/>
                <a:ea typeface="+mn-ea"/>
                <a:cs typeface="+mn-cs"/>
              </a:rPr>
              <a:t> other important aspects of child health care are subject to national preferences, such as primary care, well-child visits, and addiction. In particular, nutritional priority and addiction that are considered important quality indicators by the strategy developed by the WHO regional office for the period 2015-2020 [6]. </a:t>
            </a:r>
          </a:p>
          <a:p>
            <a:pPr marL="228600" indent="-228600">
              <a:buAutoNum type="arabicParenR"/>
            </a:pPr>
            <a:r>
              <a:rPr lang="en-GB" sz="900" kern="1200" dirty="0">
                <a:solidFill>
                  <a:schemeClr val="tx1"/>
                </a:solidFill>
                <a:effectLst/>
                <a:latin typeface="+mn-lt"/>
                <a:ea typeface="+mn-ea"/>
                <a:cs typeface="+mn-cs"/>
              </a:rPr>
              <a:t>This makes the comparison across countries a challenging task. This applies also for some common measures that have different variables such as diverse child’s age ranges and/or that are not uniformly defined and collected across countries. </a:t>
            </a:r>
          </a:p>
          <a:p>
            <a:pPr marL="228600" indent="-228600">
              <a:buAutoNum type="arabicParenR"/>
            </a:pPr>
            <a:r>
              <a:rPr lang="en-GB" sz="900" kern="1200" dirty="0">
                <a:solidFill>
                  <a:schemeClr val="tx1"/>
                </a:solidFill>
                <a:effectLst/>
                <a:latin typeface="+mn-lt"/>
                <a:ea typeface="+mn-ea"/>
                <a:cs typeface="+mn-cs"/>
              </a:rPr>
              <a:t>This sparse adoption of measures also influences the breadth of the analysis that is more evident in a few countries that adopt a higher number of measures, showing that more efforts are needed in the majority of the countries of the EU and EEA in the collection of a wider spectrum of child centric data and related metrics. </a:t>
            </a:r>
          </a:p>
          <a:p>
            <a:pPr marL="228600" indent="-228600">
              <a:buAutoNum type="arabicParenR"/>
            </a:pPr>
            <a:r>
              <a:rPr lang="en-GB" sz="900" kern="1200" dirty="0">
                <a:solidFill>
                  <a:schemeClr val="tx1"/>
                </a:solidFill>
                <a:effectLst/>
                <a:latin typeface="+mn-lt"/>
                <a:ea typeface="+mn-ea"/>
                <a:cs typeface="+mn-cs"/>
              </a:rPr>
              <a:t>Although these measures are specifically targeted for children, they are limited in the breadth of aspects to be considered to evaluate the child psychophysical development, such as measures related to primary and secondary care visits which can extend the evaluation of child-specific preventive and curative care. They prioritized the first years of life leaving out other important phases of child development. </a:t>
            </a:r>
            <a:endParaRPr lang="it-IT" sz="900" kern="1200" dirty="0">
              <a:solidFill>
                <a:schemeClr val="tx1"/>
              </a:solidFill>
              <a:effectLst/>
              <a:latin typeface="+mn-lt"/>
              <a:ea typeface="+mn-ea"/>
              <a:cs typeface="+mn-cs"/>
            </a:endParaRPr>
          </a:p>
          <a:p>
            <a:endParaRPr lang="en-GB" dirty="0"/>
          </a:p>
        </p:txBody>
      </p:sp>
      <p:sp>
        <p:nvSpPr>
          <p:cNvPr id="4" name="Segnaposto numero diapositiva 3"/>
          <p:cNvSpPr>
            <a:spLocks noGrp="1"/>
          </p:cNvSpPr>
          <p:nvPr>
            <p:ph type="sldNum" sz="quarter" idx="10"/>
          </p:nvPr>
        </p:nvSpPr>
        <p:spPr/>
        <p:txBody>
          <a:bodyPr/>
          <a:lstStyle/>
          <a:p>
            <a:fld id="{59898E48-8D03-46EF-A7DE-6E36A71394FF}" type="slidenum">
              <a:rPr lang="en-GB" smtClean="0"/>
              <a:t>17</a:t>
            </a:fld>
            <a:endParaRPr lang="en-GB"/>
          </a:p>
        </p:txBody>
      </p:sp>
    </p:spTree>
    <p:extLst>
      <p:ext uri="{BB962C8B-B14F-4D97-AF65-F5344CB8AC3E}">
        <p14:creationId xmlns:p14="http://schemas.microsoft.com/office/powerpoint/2010/main" val="1961682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697163" y="509588"/>
            <a:ext cx="4532312" cy="2549525"/>
          </a:xfrm>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fld id="{59898E48-8D03-46EF-A7DE-6E36A71394FF}" type="slidenum">
              <a:rPr lang="en-GB" smtClean="0"/>
              <a:t>18</a:t>
            </a:fld>
            <a:endParaRPr lang="en-GB"/>
          </a:p>
        </p:txBody>
      </p:sp>
    </p:spTree>
    <p:extLst>
      <p:ext uri="{BB962C8B-B14F-4D97-AF65-F5344CB8AC3E}">
        <p14:creationId xmlns:p14="http://schemas.microsoft.com/office/powerpoint/2010/main" val="9089606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err="1">
                <a:solidFill>
                  <a:schemeClr val="tx1"/>
                </a:solidFill>
                <a:effectLst/>
                <a:latin typeface="+mn-lt"/>
                <a:ea typeface="+mn-ea"/>
                <a:cs typeface="+mn-cs"/>
              </a:rPr>
              <a:t>Varietà</a:t>
            </a:r>
            <a:r>
              <a:rPr lang="en-GB" sz="900" kern="1200" dirty="0">
                <a:solidFill>
                  <a:schemeClr val="tx1"/>
                </a:solidFill>
                <a:effectLst/>
                <a:latin typeface="+mn-lt"/>
                <a:ea typeface="+mn-ea"/>
                <a:cs typeface="+mn-cs"/>
              </a:rPr>
              <a:t> </a:t>
            </a:r>
            <a:r>
              <a:rPr lang="en-GB" sz="900" kern="1200" dirty="0" err="1">
                <a:solidFill>
                  <a:schemeClr val="tx1"/>
                </a:solidFill>
                <a:effectLst/>
                <a:latin typeface="+mn-lt"/>
                <a:ea typeface="+mn-ea"/>
                <a:cs typeface="+mn-cs"/>
              </a:rPr>
              <a:t>nella</a:t>
            </a:r>
            <a:r>
              <a:rPr lang="en-GB" sz="900" kern="1200" dirty="0">
                <a:solidFill>
                  <a:schemeClr val="tx1"/>
                </a:solidFill>
                <a:effectLst/>
                <a:latin typeface="+mn-lt"/>
                <a:ea typeface="+mn-ea"/>
                <a:cs typeface="+mn-cs"/>
              </a:rPr>
              <a:t> </a:t>
            </a:r>
            <a:r>
              <a:rPr lang="en-GB" sz="900" kern="1200" dirty="0" err="1">
                <a:solidFill>
                  <a:schemeClr val="tx1"/>
                </a:solidFill>
                <a:effectLst/>
                <a:latin typeface="+mn-lt"/>
                <a:ea typeface="+mn-ea"/>
                <a:cs typeface="+mn-cs"/>
              </a:rPr>
              <a:t>specificità</a:t>
            </a:r>
            <a:r>
              <a:rPr lang="en-GB" sz="900" kern="1200" dirty="0">
                <a:solidFill>
                  <a:schemeClr val="tx1"/>
                </a:solidFill>
                <a:effectLst/>
                <a:latin typeface="+mn-lt"/>
                <a:ea typeface="+mn-ea"/>
                <a:cs typeface="+mn-cs"/>
              </a:rPr>
              <a:t> … </a:t>
            </a: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To determine the level of diffusion of the measures adopted by each country …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i="0" dirty="0">
                <a:solidFill>
                  <a:srgbClr val="FF0000"/>
                </a:solidFill>
              </a:rPr>
              <a:t>most of the measures are used by a limited number of countries, while only a restricted number of measures are adopted by a relatively higher number or countries</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Note that the sparsity index is not necessarily correlated either with the number of measures or with the number of country’s singularly-adopted measures, confirming a heterogeneous vision in the evaluation of child care.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The sparsity index varies between 1.4 computed over the 72 measures adopted by Denmark to 6.8 of the 10 measures reported by Cyprus. The analysis of these two extremes sheds light on two different trends in the evaluation of child care. On the one hand, Denmark provides an example of the use of a consistent number of measures focused on specific aspects that are not considered by other countries. In particular, 62 measures (86%) are exclusively used by this country and the other 8 (11%) are shared with at most other four countries. The remaining two measures are reported by another six and seven countries respectively. This is illustrated by some examples of Denmark specificity. It is the only country that reported measures related to the ADHD (Attention Deficit Hyperactivity Disorder) (8 measures) as well as those evaluating the drug consumption of children with asthma (with the exception of Spain with one measure). Moreover, Denmark is the only MOCHA country that includes in the quality assessment depression diseases analysing the consumption of antidepressants among children and adolescents even if only with one measure. On the other hand, Cyprus has no country specific measures among the limited number of those adopted. Six of the ten measures are shared with at least other five countries and only 20% (N = 2) are shared with only other two countries. </a:t>
            </a:r>
          </a:p>
          <a:p>
            <a:r>
              <a:rPr lang="en-GB" sz="900" kern="1200" dirty="0">
                <a:solidFill>
                  <a:schemeClr val="tx1"/>
                </a:solidFill>
                <a:effectLst/>
                <a:latin typeface="+mn-lt"/>
                <a:ea typeface="+mn-ea"/>
                <a:cs typeface="+mn-cs"/>
              </a:rPr>
              <a:t>Moreover, specificities shown by a high percentage of singular measures are found in Spain (59%; N = 10), Czech R. (56%; N = 5), Hungary (55%; N = 6), Sweden (55%; N = 6) and Latvia (40%; N = 16).</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high sparsity of collected measures confirming that MOCHA countries generally tend to assess the quality of child health care adopting specific measures developed according to policies, procedures and specificities of the national health system.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It is important to note that the tendency of using measures adopted by few countries is widely diffused both for countries that assess the quality using a limited number of measures and those that extend the evaluation with a high number of measures. An example of this variability is shown when considering the immunization context (14 measures in total) where there is a convergence in the use of 4 common measures (rate in general, MMR, DP3 and Hexavalent), with a country-specificity considering measures related to the different types of vaccines administered to the child at different ages according to the procedures in place in each country.</a:t>
            </a:r>
            <a:r>
              <a:rPr lang="en-GB" sz="900" kern="1200" baseline="0" dirty="0">
                <a:solidFill>
                  <a:schemeClr val="tx1"/>
                </a:solidFill>
                <a:effectLst/>
                <a:latin typeface="+mn-lt"/>
                <a:ea typeface="+mn-ea"/>
                <a:cs typeface="+mn-cs"/>
              </a:rPr>
              <a:t> </a:t>
            </a: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This makes it difficult to compare the achievement across countries. On the other hand, considering for example the visit in the primary care setting among the 14 measures adopted to describe child well-being visit, 10 are country specific distributed among five countries. This is also true for measures related to the secondary care setting where among the 21 measures, 17 are reported by one country (i.e. Denmark).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59898E48-8D03-46EF-A7DE-6E36A71394FF}" type="slidenum">
              <a:rPr lang="en-GB" smtClean="0"/>
              <a:t>20</a:t>
            </a:fld>
            <a:endParaRPr lang="en-GB"/>
          </a:p>
        </p:txBody>
      </p:sp>
    </p:spTree>
    <p:extLst>
      <p:ext uri="{BB962C8B-B14F-4D97-AF65-F5344CB8AC3E}">
        <p14:creationId xmlns:p14="http://schemas.microsoft.com/office/powerpoint/2010/main" val="31105025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As shown in Figure 4, there is a high-variability among countries not only considering the number of measures reported as highlighted in the previous analysis, but also on the number of sub-categories covered that can be an indication of the breath of factors considered in the assessment of the quality of child care. This analysis can contribute to outline the level of multidimensionality adopted in each MOCHA country, providing a snapshot on the different degrees of efforts in place to assess the quality of care. In particular, countries with a higher number of measures tend to explore the quality of care covering different and extensive aspects.</a:t>
            </a: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59898E48-8D03-46EF-A7DE-6E36A71394FF}" type="slidenum">
              <a:rPr lang="en-GB" smtClean="0"/>
              <a:t>21</a:t>
            </a:fld>
            <a:endParaRPr lang="en-GB"/>
          </a:p>
        </p:txBody>
      </p:sp>
    </p:spTree>
    <p:extLst>
      <p:ext uri="{BB962C8B-B14F-4D97-AF65-F5344CB8AC3E}">
        <p14:creationId xmlns:p14="http://schemas.microsoft.com/office/powerpoint/2010/main" val="31105025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The amount of collected measures is not equally distributed among countries, as they range from a minimum of 6 measures in Iceland to a maximum of 130 in the UK. In particular, as shown in Figure 2, more than half of the countries (N = 12) use less than 20 measures to assess the quality of child health care, while only 6 countries use at least 50 measures, thus highlighting a heterogeneous adoption of measures across countries. </a:t>
            </a:r>
          </a:p>
          <a:p>
            <a:endParaRPr lang="en-GB" dirty="0"/>
          </a:p>
        </p:txBody>
      </p:sp>
      <p:sp>
        <p:nvSpPr>
          <p:cNvPr id="4" name="Segnaposto numero diapositiva 3"/>
          <p:cNvSpPr>
            <a:spLocks noGrp="1"/>
          </p:cNvSpPr>
          <p:nvPr>
            <p:ph type="sldNum" sz="quarter" idx="10"/>
          </p:nvPr>
        </p:nvSpPr>
        <p:spPr/>
        <p:txBody>
          <a:bodyPr/>
          <a:lstStyle/>
          <a:p>
            <a:fld id="{59898E48-8D03-46EF-A7DE-6E36A71394FF}" type="slidenum">
              <a:rPr lang="en-GB" smtClean="0"/>
              <a:t>22</a:t>
            </a:fld>
            <a:endParaRPr lang="en-GB"/>
          </a:p>
        </p:txBody>
      </p:sp>
    </p:spTree>
    <p:extLst>
      <p:ext uri="{BB962C8B-B14F-4D97-AF65-F5344CB8AC3E}">
        <p14:creationId xmlns:p14="http://schemas.microsoft.com/office/powerpoint/2010/main" val="3110502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697163" y="509588"/>
            <a:ext cx="4532312" cy="25495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59898E48-8D03-46EF-A7DE-6E36A71394FF}" type="slidenum">
              <a:rPr lang="en-GB" smtClean="0"/>
              <a:t>2</a:t>
            </a:fld>
            <a:endParaRPr lang="en-GB"/>
          </a:p>
        </p:txBody>
      </p:sp>
    </p:spTree>
    <p:extLst>
      <p:ext uri="{BB962C8B-B14F-4D97-AF65-F5344CB8AC3E}">
        <p14:creationId xmlns:p14="http://schemas.microsoft.com/office/powerpoint/2010/main" val="16646283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a:p>
            <a:endParaRPr lang="it-IT" dirty="0"/>
          </a:p>
          <a:p>
            <a:endParaRPr lang="it-IT" dirty="0"/>
          </a:p>
          <a:p>
            <a:r>
              <a:rPr lang="it-IT" dirty="0"/>
              <a:t>1) NON</a:t>
            </a:r>
            <a:r>
              <a:rPr lang="it-IT" baseline="0" dirty="0"/>
              <a:t> SO … </a:t>
            </a:r>
            <a:endParaRPr lang="it-IT" dirty="0"/>
          </a:p>
          <a:p>
            <a:r>
              <a:rPr lang="en-US" dirty="0"/>
              <a:t>2) to detect the communalities across countries and the specificities adopted at country level</a:t>
            </a:r>
          </a:p>
          <a:p>
            <a:r>
              <a:rPr lang="en-US" dirty="0"/>
              <a:t>3)</a:t>
            </a:r>
            <a:r>
              <a:rPr lang="en-US" baseline="0" dirty="0"/>
              <a:t> Breadth </a:t>
            </a:r>
            <a:endParaRPr lang="it-IT" dirty="0"/>
          </a:p>
          <a:p>
            <a:r>
              <a:rPr lang="it-IT" dirty="0"/>
              <a:t>4) Age </a:t>
            </a:r>
          </a:p>
          <a:p>
            <a:r>
              <a:rPr lang="it-IT" dirty="0"/>
              <a:t>+ </a:t>
            </a:r>
            <a:r>
              <a:rPr lang="en-GB" sz="900" kern="1200" dirty="0">
                <a:solidFill>
                  <a:schemeClr val="tx1"/>
                </a:solidFill>
                <a:effectLst/>
                <a:latin typeface="+mn-lt"/>
                <a:ea typeface="+mn-ea"/>
                <a:cs typeface="+mn-cs"/>
              </a:rPr>
              <a:t>Moreover, to identify whether a core set of common measures is adopted across countries, we analysed measures reported by at least 25% of the CAs under the perspective of child-centeredness which may be also expressed by age ranges reported as variable of the measures and disease specificity.</a:t>
            </a:r>
          </a:p>
          <a:p>
            <a:r>
              <a:rPr lang="en-GB" sz="900" kern="1200" dirty="0">
                <a:solidFill>
                  <a:schemeClr val="tx1"/>
                </a:solidFill>
                <a:effectLst/>
                <a:latin typeface="+mn-lt"/>
                <a:ea typeface="+mn-ea"/>
                <a:cs typeface="+mn-cs"/>
              </a:rPr>
              <a:t>The UN Convention on the Rights of the Child [5] defines a “child” a person below the age of 18; in our study to evaluate the age-specific measures, age classes compatible with the life course were created as follows: &lt;1, 1-4, 5-9, 10-17, and 18-24 years. This allowed the identification of an important and frequently analysed life period, such as maternal and perinatal health, and the challenging upper end of childhood which is so often lost in statistical analyses [23].</a:t>
            </a:r>
          </a:p>
        </p:txBody>
      </p:sp>
      <p:sp>
        <p:nvSpPr>
          <p:cNvPr id="4" name="Segnaposto numero diapositiva 3"/>
          <p:cNvSpPr>
            <a:spLocks noGrp="1"/>
          </p:cNvSpPr>
          <p:nvPr>
            <p:ph type="sldNum" sz="quarter" idx="10"/>
          </p:nvPr>
        </p:nvSpPr>
        <p:spPr/>
        <p:txBody>
          <a:bodyPr/>
          <a:lstStyle/>
          <a:p>
            <a:fld id="{59898E48-8D03-46EF-A7DE-6E36A71394FF}" type="slidenum">
              <a:rPr lang="en-GB" smtClean="0"/>
              <a:t>23</a:t>
            </a:fld>
            <a:endParaRPr lang="en-GB"/>
          </a:p>
        </p:txBody>
      </p:sp>
    </p:spTree>
    <p:extLst>
      <p:ext uri="{BB962C8B-B14F-4D97-AF65-F5344CB8AC3E}">
        <p14:creationId xmlns:p14="http://schemas.microsoft.com/office/powerpoint/2010/main" val="29610149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err="1">
                <a:solidFill>
                  <a:schemeClr val="tx1"/>
                </a:solidFill>
                <a:effectLst/>
                <a:latin typeface="+mn-lt"/>
                <a:ea typeface="+mn-ea"/>
                <a:cs typeface="+mn-cs"/>
              </a:rPr>
              <a:t>Varietà</a:t>
            </a:r>
            <a:r>
              <a:rPr lang="en-GB" sz="900" kern="1200" dirty="0">
                <a:solidFill>
                  <a:schemeClr val="tx1"/>
                </a:solidFill>
                <a:effectLst/>
                <a:latin typeface="+mn-lt"/>
                <a:ea typeface="+mn-ea"/>
                <a:cs typeface="+mn-cs"/>
              </a:rPr>
              <a:t> </a:t>
            </a:r>
            <a:r>
              <a:rPr lang="en-GB" sz="900" kern="1200" dirty="0" err="1">
                <a:solidFill>
                  <a:schemeClr val="tx1"/>
                </a:solidFill>
                <a:effectLst/>
                <a:latin typeface="+mn-lt"/>
                <a:ea typeface="+mn-ea"/>
                <a:cs typeface="+mn-cs"/>
              </a:rPr>
              <a:t>nella</a:t>
            </a:r>
            <a:r>
              <a:rPr lang="en-GB" sz="900" kern="1200" dirty="0">
                <a:solidFill>
                  <a:schemeClr val="tx1"/>
                </a:solidFill>
                <a:effectLst/>
                <a:latin typeface="+mn-lt"/>
                <a:ea typeface="+mn-ea"/>
                <a:cs typeface="+mn-cs"/>
              </a:rPr>
              <a:t> </a:t>
            </a:r>
            <a:r>
              <a:rPr lang="en-GB" sz="900" kern="1200" dirty="0" err="1">
                <a:solidFill>
                  <a:schemeClr val="tx1"/>
                </a:solidFill>
                <a:effectLst/>
                <a:latin typeface="+mn-lt"/>
                <a:ea typeface="+mn-ea"/>
                <a:cs typeface="+mn-cs"/>
              </a:rPr>
              <a:t>specificità</a:t>
            </a:r>
            <a:r>
              <a:rPr lang="en-GB" sz="900" kern="1200" dirty="0">
                <a:solidFill>
                  <a:schemeClr val="tx1"/>
                </a:solidFill>
                <a:effectLst/>
                <a:latin typeface="+mn-lt"/>
                <a:ea typeface="+mn-ea"/>
                <a:cs typeface="+mn-cs"/>
              </a:rPr>
              <a:t> … </a:t>
            </a: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To determine the level of diffusion of the measures adopted by each country …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i="0" dirty="0">
                <a:solidFill>
                  <a:srgbClr val="FF0000"/>
                </a:solidFill>
              </a:rPr>
              <a:t>most of the measures are used by a limited number of countries, while only a restricted number of measures are adopted by a relatively higher number or countries</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Note that the sparsity index is not necessarily correlated either with the number of measures or with the number of country’s singularly-adopted measures, confirming a heterogeneous vision in the evaluation of child care.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The sparsity index varies between 1.4 computed over the 72 measures adopted by Denmark to 6.8 of the 10 measures reported by Cyprus. The analysis of these two extremes sheds light on two different trends in the evaluation of child care. On the one hand, Denmark provides an example of the use of a consistent number of measures focused on specific aspects that are not considered by other countries. In particular, 62 measures (86%) are exclusively used by this country and the other 8 (11%) are shared with at most other four countries. The remaining two measures are reported by another six and seven countries respectively. This is illustrated by some examples of Denmark specificity. It is the only country that reported measures related to the ADHD (Attention Deficit Hyperactivity Disorder) (8 measures) as well as those evaluating the drug consumption of children with asthma (with the exception of Spain with one measure). Moreover, Denmark is the only MOCHA country that includes in the quality assessment depression diseases analysing the consumption of antidepressants among children and adolescents even if only with one measure. On the other hand, Cyprus has no country specific measures among the limited number of those adopted. Six of the ten measures are shared with at least other five countries and only 20% (N = 2) are shared with only other two countries. </a:t>
            </a:r>
          </a:p>
          <a:p>
            <a:r>
              <a:rPr lang="en-GB" sz="900" kern="1200" dirty="0">
                <a:solidFill>
                  <a:schemeClr val="tx1"/>
                </a:solidFill>
                <a:effectLst/>
                <a:latin typeface="+mn-lt"/>
                <a:ea typeface="+mn-ea"/>
                <a:cs typeface="+mn-cs"/>
              </a:rPr>
              <a:t>Moreover, specificities shown by a high percentage of singular measures are found in Spain (59%; N = 10), Czech R. (56%; N = 5), Hungary (55%; N = 6), Sweden (55%; N = 6) and Latvia (40%; N = 16).</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high sparsity of collected measures confirming that MOCHA countries generally tend to assess the quality of child health care adopting specific measures developed according to policies, procedures and specificities of the national health system.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It is important to note that the tendency of using measures adopted by few countries is widely diffused both for countries that assess the quality using a limited number of measures and those that extend the evaluation with a high number of measures. An example of this variability is shown when considering the immunization context (14 measures in total) where there is a convergence in the use of 4 common measures (rate in general, MMR, DP3 and Hexavalent), with a country-specificity considering measures related to the different types of vaccines administered to the child at different ages according to the procedures in place in each country.</a:t>
            </a:r>
            <a:r>
              <a:rPr lang="en-GB" sz="900" kern="1200" baseline="0" dirty="0">
                <a:solidFill>
                  <a:schemeClr val="tx1"/>
                </a:solidFill>
                <a:effectLst/>
                <a:latin typeface="+mn-lt"/>
                <a:ea typeface="+mn-ea"/>
                <a:cs typeface="+mn-cs"/>
              </a:rPr>
              <a:t> </a:t>
            </a: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This makes it difficult to compare the achievement across countries. On the other hand, considering for example the visit in the primary care setting among the 14 measures adopted to describe child well-being visit, 10 are country specific distributed among five countries. This is also true for measures related to the secondary care setting where among the 21 measures, 17 are reported by one country (i.e. Denmark).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59898E48-8D03-46EF-A7DE-6E36A71394FF}" type="slidenum">
              <a:rPr lang="en-GB" smtClean="0"/>
              <a:t>24</a:t>
            </a:fld>
            <a:endParaRPr lang="en-GB"/>
          </a:p>
        </p:txBody>
      </p:sp>
    </p:spTree>
    <p:extLst>
      <p:ext uri="{BB962C8B-B14F-4D97-AF65-F5344CB8AC3E}">
        <p14:creationId xmlns:p14="http://schemas.microsoft.com/office/powerpoint/2010/main" val="448732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697163" y="509588"/>
            <a:ext cx="4532312" cy="2549525"/>
          </a:xfrm>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59898E48-8D03-46EF-A7DE-6E36A71394FF}" type="slidenum">
              <a:rPr lang="en-GB" smtClean="0"/>
              <a:t>3</a:t>
            </a:fld>
            <a:endParaRPr lang="en-GB"/>
          </a:p>
        </p:txBody>
      </p:sp>
    </p:spTree>
    <p:extLst>
      <p:ext uri="{BB962C8B-B14F-4D97-AF65-F5344CB8AC3E}">
        <p14:creationId xmlns:p14="http://schemas.microsoft.com/office/powerpoint/2010/main" val="2527986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indent="-228600">
              <a:buAutoNum type="arabicParenR"/>
            </a:pPr>
            <a:r>
              <a:rPr lang="en-GB" sz="900" kern="1200" dirty="0">
                <a:solidFill>
                  <a:schemeClr val="tx1"/>
                </a:solidFill>
                <a:effectLst/>
                <a:latin typeface="+mn-lt"/>
                <a:ea typeface="+mn-ea"/>
                <a:cs typeface="+mn-cs"/>
              </a:rPr>
              <a:t>Starting from the United Nations declaration of children’s rights [5] to the strategy most recently developed by the WHO Regional Office for Europe for the period 2015-2020 [6], these initiatives have the merit to have set the principles on which child health care should be based as well as the need for monitoring activities to evaluate their fulfilments. </a:t>
            </a:r>
          </a:p>
          <a:p>
            <a:pPr marL="228600" indent="-228600">
              <a:buAutoNum type="arabicParenR"/>
            </a:pPr>
            <a:r>
              <a:rPr lang="en-GB" sz="900" kern="1200" dirty="0">
                <a:solidFill>
                  <a:schemeClr val="tx1"/>
                </a:solidFill>
                <a:effectLst/>
                <a:latin typeface="+mn-lt"/>
                <a:ea typeface="+mn-ea"/>
                <a:cs typeface="+mn-cs"/>
              </a:rPr>
              <a:t>Despite differences in priority settings that influence the selections of quality measures [7] [8], specific areas of concern are emerging such as those taking into account changes in epidemiology [9], socio-economic and educational factors that affect child health [4] as well as the necessity of having a life-course approach in the evaluation of child health care [5]. </a:t>
            </a:r>
          </a:p>
          <a:p>
            <a:pPr marL="228600" indent="-228600">
              <a:buAutoNum type="arabicParenR"/>
            </a:pPr>
            <a:r>
              <a:rPr lang="en-GB" sz="900" kern="1200" dirty="0">
                <a:solidFill>
                  <a:schemeClr val="tx1"/>
                </a:solidFill>
                <a:effectLst/>
                <a:latin typeface="+mn-lt"/>
                <a:ea typeface="+mn-ea"/>
                <a:cs typeface="+mn-cs"/>
              </a:rPr>
              <a:t>However, monitoring the progress achieved by each country that has signed international conventions and/or have adopted international strategies to improve child health care is under investigated [10] [11]. </a:t>
            </a:r>
          </a:p>
          <a:p>
            <a:pPr marL="228600" indent="-228600">
              <a:buAutoNum type="arabicParenR"/>
            </a:pPr>
            <a:r>
              <a:rPr lang="en-GB" sz="900" kern="1200" dirty="0">
                <a:solidFill>
                  <a:schemeClr val="tx1"/>
                </a:solidFill>
                <a:effectLst/>
                <a:latin typeface="+mn-lt"/>
                <a:ea typeface="+mn-ea"/>
                <a:cs typeface="+mn-cs"/>
              </a:rPr>
              <a:t>Moreover, little is known about the routine adoption of measures by national/regional health assessment agencies [12], or on the operational issues and policies arising from the implementation of health care systems’ evaluation [13], </a:t>
            </a:r>
          </a:p>
          <a:p>
            <a:pPr marL="228600" indent="-228600">
              <a:buAutoNum type="arabicParenR"/>
            </a:pPr>
            <a:r>
              <a:rPr lang="en-GB" sz="900" kern="1200" dirty="0">
                <a:solidFill>
                  <a:schemeClr val="tx1"/>
                </a:solidFill>
                <a:effectLst/>
                <a:latin typeface="+mn-lt"/>
                <a:ea typeface="+mn-ea"/>
                <a:cs typeface="+mn-cs"/>
              </a:rPr>
              <a:t>not to mention that those analyses very rarely [14] consider paediatric quality measures. </a:t>
            </a:r>
            <a:endParaRPr lang="en-GB" dirty="0"/>
          </a:p>
        </p:txBody>
      </p:sp>
      <p:sp>
        <p:nvSpPr>
          <p:cNvPr id="4" name="Segnaposto numero diapositiva 3"/>
          <p:cNvSpPr>
            <a:spLocks noGrp="1"/>
          </p:cNvSpPr>
          <p:nvPr>
            <p:ph type="sldNum" sz="quarter" idx="10"/>
          </p:nvPr>
        </p:nvSpPr>
        <p:spPr/>
        <p:txBody>
          <a:bodyPr/>
          <a:lstStyle/>
          <a:p>
            <a:fld id="{59898E48-8D03-46EF-A7DE-6E36A71394FF}" type="slidenum">
              <a:rPr lang="en-GB" smtClean="0"/>
              <a:t>4</a:t>
            </a:fld>
            <a:endParaRPr lang="en-GB"/>
          </a:p>
        </p:txBody>
      </p:sp>
    </p:spTree>
    <p:extLst>
      <p:ext uri="{BB962C8B-B14F-4D97-AF65-F5344CB8AC3E}">
        <p14:creationId xmlns:p14="http://schemas.microsoft.com/office/powerpoint/2010/main" val="3972397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900" kern="1200" dirty="0">
                <a:solidFill>
                  <a:schemeClr val="tx1"/>
                </a:solidFill>
                <a:effectLst/>
                <a:latin typeface="+mn-lt"/>
                <a:ea typeface="+mn-ea"/>
                <a:cs typeface="+mn-cs"/>
              </a:rPr>
              <a:t>A </a:t>
            </a:r>
            <a:r>
              <a:rPr lang="it-IT" sz="900" kern="1200" dirty="0" err="1">
                <a:solidFill>
                  <a:schemeClr val="tx1"/>
                </a:solidFill>
                <a:effectLst/>
                <a:latin typeface="+mn-lt"/>
                <a:ea typeface="+mn-ea"/>
                <a:cs typeface="+mn-cs"/>
              </a:rPr>
              <a:t>questionnaire</a:t>
            </a:r>
            <a:r>
              <a:rPr lang="it-IT" sz="900" kern="1200" dirty="0">
                <a:solidFill>
                  <a:schemeClr val="tx1"/>
                </a:solidFill>
                <a:effectLst/>
                <a:latin typeface="+mn-lt"/>
                <a:ea typeface="+mn-ea"/>
                <a:cs typeface="+mn-cs"/>
              </a:rPr>
              <a:t> </a:t>
            </a:r>
            <a:r>
              <a:rPr lang="it-IT" sz="900" kern="1200" dirty="0" err="1">
                <a:solidFill>
                  <a:schemeClr val="tx1"/>
                </a:solidFill>
                <a:effectLst/>
                <a:latin typeface="+mn-lt"/>
                <a:ea typeface="+mn-ea"/>
                <a:cs typeface="+mn-cs"/>
              </a:rPr>
              <a:t>was</a:t>
            </a:r>
            <a:r>
              <a:rPr lang="it-IT" sz="900" kern="1200" dirty="0">
                <a:solidFill>
                  <a:schemeClr val="tx1"/>
                </a:solidFill>
                <a:effectLst/>
                <a:latin typeface="+mn-lt"/>
                <a:ea typeface="+mn-ea"/>
                <a:cs typeface="+mn-cs"/>
              </a:rPr>
              <a:t> </a:t>
            </a:r>
            <a:r>
              <a:rPr lang="it-IT" sz="900" kern="1200" dirty="0" err="1">
                <a:solidFill>
                  <a:schemeClr val="tx1"/>
                </a:solidFill>
                <a:effectLst/>
                <a:latin typeface="+mn-lt"/>
                <a:ea typeface="+mn-ea"/>
                <a:cs typeface="+mn-cs"/>
              </a:rPr>
              <a:t>sent</a:t>
            </a:r>
            <a:r>
              <a:rPr lang="it-IT" sz="900" kern="1200" dirty="0">
                <a:solidFill>
                  <a:schemeClr val="tx1"/>
                </a:solidFill>
                <a:effectLst/>
                <a:latin typeface="+mn-lt"/>
                <a:ea typeface="+mn-ea"/>
                <a:cs typeface="+mn-cs"/>
              </a:rPr>
              <a:t> to </a:t>
            </a:r>
            <a:r>
              <a:rPr lang="it-IT" sz="900" kern="1200" dirty="0" err="1">
                <a:solidFill>
                  <a:schemeClr val="tx1"/>
                </a:solidFill>
                <a:effectLst/>
                <a:latin typeface="+mn-lt"/>
                <a:ea typeface="+mn-ea"/>
                <a:cs typeface="+mn-cs"/>
              </a:rPr>
              <a:t>CAs</a:t>
            </a:r>
            <a:r>
              <a:rPr lang="it-IT" sz="900" kern="1200" baseline="0" dirty="0">
                <a:solidFill>
                  <a:schemeClr val="tx1"/>
                </a:solidFill>
                <a:effectLst/>
                <a:latin typeface="+mn-lt"/>
                <a:ea typeface="+mn-ea"/>
                <a:cs typeface="+mn-cs"/>
              </a:rPr>
              <a:t> to: </a:t>
            </a:r>
          </a:p>
          <a:p>
            <a:pPr marL="228600" indent="-228600">
              <a:buAutoNum type="arabicParenR"/>
            </a:pPr>
            <a:r>
              <a:rPr lang="it-IT" sz="900" kern="1200" baseline="0" dirty="0" err="1">
                <a:solidFill>
                  <a:schemeClr val="tx1"/>
                </a:solidFill>
                <a:effectLst/>
                <a:latin typeface="+mn-lt"/>
                <a:ea typeface="+mn-ea"/>
                <a:cs typeface="+mn-cs"/>
              </a:rPr>
              <a:t>Explore</a:t>
            </a:r>
            <a:r>
              <a:rPr lang="it-IT" sz="900" kern="1200" baseline="0" dirty="0">
                <a:solidFill>
                  <a:schemeClr val="tx1"/>
                </a:solidFill>
                <a:effectLst/>
                <a:latin typeface="+mn-lt"/>
                <a:ea typeface="+mn-ea"/>
                <a:cs typeface="+mn-cs"/>
              </a:rPr>
              <a:t> the </a:t>
            </a:r>
            <a:r>
              <a:rPr lang="en-GB" sz="900" kern="1200" dirty="0">
                <a:solidFill>
                  <a:schemeClr val="tx1"/>
                </a:solidFill>
                <a:effectLst/>
                <a:latin typeface="+mn-lt"/>
                <a:ea typeface="+mn-ea"/>
                <a:cs typeface="+mn-cs"/>
              </a:rPr>
              <a:t>presence of agencies/organizations in charge of the evaluation of quality of care at national and/or local level distinguishing between agencies that have a specific part devoted to child health care, or include child health related items within the national/local general quality assessment. </a:t>
            </a:r>
          </a:p>
          <a:p>
            <a:pPr marL="228600" indent="-228600">
              <a:buAutoNum type="arabicParenR"/>
            </a:pPr>
            <a:r>
              <a:rPr lang="en-GB" sz="900" kern="1200" dirty="0">
                <a:solidFill>
                  <a:schemeClr val="tx1"/>
                </a:solidFill>
                <a:effectLst/>
                <a:latin typeface="+mn-lt"/>
                <a:ea typeface="+mn-ea"/>
                <a:cs typeface="+mn-cs"/>
              </a:rPr>
              <a:t>If an agency/organization was reported, the questionnaire sought a list of all measures used to evaluate the quality of child health care along with any other official documents (e.g. policy document and/or assessment report) as well as links to websites of government bodies and to scientific works. All these materials were thoroughly examined in order to identify further measures that did not appear otherwise in the questionnaire. </a:t>
            </a:r>
          </a:p>
          <a:p>
            <a:pPr marL="571492" lvl="1" indent="-228600">
              <a:buAutoNum type="arabicParenR"/>
            </a:pPr>
            <a:r>
              <a:rPr lang="en-GB" sz="900" kern="1200" dirty="0">
                <a:solidFill>
                  <a:schemeClr val="tx1"/>
                </a:solidFill>
                <a:effectLst/>
                <a:latin typeface="+mn-lt"/>
                <a:ea typeface="+mn-ea"/>
                <a:cs typeface="+mn-cs"/>
              </a:rPr>
              <a:t>Criteria to exclude duplicate measures were based on the description of each measure and the extent to which their descriptions would have provided equal or equivalent information. A typical example of it is the differences in the distribution units (e.g. by 1000 or 100000 population). </a:t>
            </a:r>
          </a:p>
          <a:p>
            <a:pPr marL="228600" indent="-228600">
              <a:buAutoNum type="arabicParenR"/>
            </a:pPr>
            <a:r>
              <a:rPr lang="en-GB" sz="900" kern="1200" dirty="0">
                <a:solidFill>
                  <a:schemeClr val="tx1"/>
                </a:solidFill>
                <a:effectLst/>
                <a:latin typeface="+mn-lt"/>
                <a:ea typeface="+mn-ea"/>
                <a:cs typeface="+mn-cs"/>
              </a:rPr>
              <a:t>The preliminary results of the analysis of the questionnaires were sent back to the CAs who were asked to check, update and clarify potential ambiguities. </a:t>
            </a:r>
          </a:p>
        </p:txBody>
      </p:sp>
      <p:sp>
        <p:nvSpPr>
          <p:cNvPr id="4" name="Segnaposto numero diapositiva 3"/>
          <p:cNvSpPr>
            <a:spLocks noGrp="1"/>
          </p:cNvSpPr>
          <p:nvPr>
            <p:ph type="sldNum" sz="quarter" idx="10"/>
          </p:nvPr>
        </p:nvSpPr>
        <p:spPr/>
        <p:txBody>
          <a:bodyPr/>
          <a:lstStyle/>
          <a:p>
            <a:fld id="{59898E48-8D03-46EF-A7DE-6E36A71394FF}" type="slidenum">
              <a:rPr lang="en-GB" smtClean="0"/>
              <a:t>5</a:t>
            </a:fld>
            <a:endParaRPr lang="en-GB"/>
          </a:p>
        </p:txBody>
      </p:sp>
    </p:spTree>
    <p:extLst>
      <p:ext uri="{BB962C8B-B14F-4D97-AF65-F5344CB8AC3E}">
        <p14:creationId xmlns:p14="http://schemas.microsoft.com/office/powerpoint/2010/main" val="223275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it-IT" sz="900" kern="1200" dirty="0">
                <a:solidFill>
                  <a:schemeClr val="tx1"/>
                </a:solidFill>
                <a:effectLst/>
                <a:latin typeface="+mn-lt"/>
                <a:ea typeface="+mn-ea"/>
                <a:cs typeface="+mn-cs"/>
              </a:rPr>
              <a:t>5 </a:t>
            </a:r>
            <a:r>
              <a:rPr lang="it-IT" sz="900" kern="1200" dirty="0" err="1">
                <a:solidFill>
                  <a:schemeClr val="tx1"/>
                </a:solidFill>
                <a:effectLst/>
                <a:latin typeface="+mn-lt"/>
                <a:ea typeface="+mn-ea"/>
                <a:cs typeface="+mn-cs"/>
              </a:rPr>
              <a:t>domains</a:t>
            </a:r>
            <a:endParaRPr lang="it-IT" sz="900" kern="1200" dirty="0">
              <a:solidFill>
                <a:schemeClr val="tx1"/>
              </a:solidFill>
              <a:effectLst/>
              <a:latin typeface="+mn-lt"/>
              <a:ea typeface="+mn-ea"/>
              <a:cs typeface="+mn-cs"/>
            </a:endParaRPr>
          </a:p>
          <a:p>
            <a:pPr marL="0" indent="0">
              <a:buNone/>
            </a:pPr>
            <a:r>
              <a:rPr lang="it-IT" sz="900" kern="1200" dirty="0">
                <a:solidFill>
                  <a:schemeClr val="tx1"/>
                </a:solidFill>
                <a:effectLst/>
                <a:latin typeface="+mn-lt"/>
                <a:ea typeface="+mn-ea"/>
                <a:cs typeface="+mn-cs"/>
              </a:rPr>
              <a:t>16</a:t>
            </a:r>
            <a:r>
              <a:rPr lang="it-IT" sz="900" kern="1200" baseline="0" dirty="0">
                <a:solidFill>
                  <a:schemeClr val="tx1"/>
                </a:solidFill>
                <a:effectLst/>
                <a:latin typeface="+mn-lt"/>
                <a:ea typeface="+mn-ea"/>
                <a:cs typeface="+mn-cs"/>
              </a:rPr>
              <a:t> </a:t>
            </a:r>
            <a:r>
              <a:rPr lang="it-IT" sz="900" kern="1200" baseline="0" dirty="0" err="1">
                <a:solidFill>
                  <a:schemeClr val="tx1"/>
                </a:solidFill>
                <a:effectLst/>
                <a:latin typeface="+mn-lt"/>
                <a:ea typeface="+mn-ea"/>
                <a:cs typeface="+mn-cs"/>
              </a:rPr>
              <a:t>topics</a:t>
            </a:r>
            <a:r>
              <a:rPr lang="it-IT" sz="900" kern="1200" baseline="0" dirty="0">
                <a:solidFill>
                  <a:schemeClr val="tx1"/>
                </a:solidFill>
                <a:effectLst/>
                <a:latin typeface="+mn-lt"/>
                <a:ea typeface="+mn-ea"/>
                <a:cs typeface="+mn-cs"/>
              </a:rPr>
              <a:t> (THEMES)</a:t>
            </a:r>
          </a:p>
          <a:p>
            <a:pPr marL="0" indent="0">
              <a:buNone/>
            </a:pPr>
            <a:r>
              <a:rPr lang="it-IT" sz="900" kern="1200" baseline="0" dirty="0">
                <a:solidFill>
                  <a:schemeClr val="tx1"/>
                </a:solidFill>
                <a:effectLst/>
                <a:latin typeface="+mn-lt"/>
                <a:ea typeface="+mn-ea"/>
                <a:cs typeface="+mn-cs"/>
              </a:rPr>
              <a:t>67 sub-</a:t>
            </a:r>
            <a:r>
              <a:rPr lang="it-IT" sz="900" kern="1200" baseline="0" dirty="0" err="1">
                <a:solidFill>
                  <a:schemeClr val="tx1"/>
                </a:solidFill>
                <a:effectLst/>
                <a:latin typeface="+mn-lt"/>
                <a:ea typeface="+mn-ea"/>
                <a:cs typeface="+mn-cs"/>
              </a:rPr>
              <a:t>topics</a:t>
            </a:r>
            <a:r>
              <a:rPr lang="it-IT" sz="900" kern="1200" baseline="0" dirty="0">
                <a:solidFill>
                  <a:schemeClr val="tx1"/>
                </a:solidFill>
                <a:effectLst/>
                <a:latin typeface="+mn-lt"/>
                <a:ea typeface="+mn-ea"/>
                <a:cs typeface="+mn-cs"/>
              </a:rPr>
              <a:t> (ASPECTS) </a:t>
            </a:r>
          </a:p>
          <a:p>
            <a:pPr marL="0" indent="0">
              <a:buNone/>
            </a:pPr>
            <a:r>
              <a:rPr lang="it-IT" sz="900" kern="1200" baseline="0" dirty="0">
                <a:solidFill>
                  <a:schemeClr val="tx1"/>
                </a:solidFill>
                <a:effectLst/>
                <a:latin typeface="+mn-lt"/>
                <a:ea typeface="+mn-ea"/>
                <a:cs typeface="+mn-cs"/>
              </a:rPr>
              <a:t>352 </a:t>
            </a:r>
            <a:r>
              <a:rPr lang="it-IT" sz="900" kern="1200" baseline="0" dirty="0" err="1">
                <a:solidFill>
                  <a:schemeClr val="tx1"/>
                </a:solidFill>
                <a:effectLst/>
                <a:latin typeface="+mn-lt"/>
                <a:ea typeface="+mn-ea"/>
                <a:cs typeface="+mn-cs"/>
              </a:rPr>
              <a:t>measures</a:t>
            </a:r>
            <a:r>
              <a:rPr lang="it-IT" sz="900" kern="1200" baseline="0" dirty="0">
                <a:solidFill>
                  <a:schemeClr val="tx1"/>
                </a:solidFill>
                <a:effectLst/>
                <a:latin typeface="+mn-lt"/>
                <a:ea typeface="+mn-ea"/>
                <a:cs typeface="+mn-cs"/>
              </a:rPr>
              <a:t> </a:t>
            </a:r>
          </a:p>
          <a:p>
            <a:pPr marL="0" indent="0">
              <a:buNone/>
            </a:pPr>
            <a:endParaRPr lang="it-IT" sz="900" kern="1200" baseline="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The resulting map depicts the main areas of concerns, that is the domains that group at high level measures related with non-medical determinants of health (Social, political, economic context /TOLTO environment; Health-related behaviour) and those more closely connected with health system performance indicators, traditionally based on the </a:t>
            </a:r>
            <a:r>
              <a:rPr lang="en-GB" sz="900" kern="1200" dirty="0" err="1">
                <a:solidFill>
                  <a:schemeClr val="tx1"/>
                </a:solidFill>
                <a:effectLst/>
                <a:latin typeface="+mn-lt"/>
                <a:ea typeface="+mn-ea"/>
                <a:cs typeface="+mn-cs"/>
              </a:rPr>
              <a:t>Donabedian</a:t>
            </a:r>
            <a:r>
              <a:rPr lang="en-GB" sz="900" kern="1200" dirty="0">
                <a:solidFill>
                  <a:schemeClr val="tx1"/>
                </a:solidFill>
                <a:effectLst/>
                <a:latin typeface="+mn-lt"/>
                <a:ea typeface="+mn-ea"/>
                <a:cs typeface="+mn-cs"/>
              </a:rPr>
              <a:t> framework (Structure, Process and Outcome). The refinement of the five domains outlines 15 themes (hereafter categories??)  that are further detailed in 67 related aspects (sub-categories), which already show a broad range/spectrum of perspectives differently used to assess child health care. </a:t>
            </a:r>
          </a:p>
          <a:p>
            <a:pPr marL="0" indent="0">
              <a:buNone/>
            </a:pPr>
            <a:endParaRPr lang="en-GB" sz="900" kern="1200" dirty="0">
              <a:solidFill>
                <a:schemeClr val="tx1"/>
              </a:solidFill>
              <a:effectLst/>
              <a:latin typeface="+mn-lt"/>
              <a:ea typeface="+mn-ea"/>
              <a:cs typeface="+mn-cs"/>
            </a:endParaRPr>
          </a:p>
          <a:p>
            <a:pPr marL="228600" indent="-228600">
              <a:buAutoNum type="arabicParenR"/>
            </a:pPr>
            <a:endParaRPr lang="en-GB" sz="900" kern="1200" dirty="0">
              <a:solidFill>
                <a:schemeClr val="tx1"/>
              </a:solidFill>
              <a:effectLst/>
              <a:latin typeface="+mn-lt"/>
              <a:ea typeface="+mn-ea"/>
              <a:cs typeface="+mn-cs"/>
            </a:endParaRPr>
          </a:p>
          <a:p>
            <a:pPr marL="228600" indent="-228600">
              <a:buAutoNum type="arabicParenR"/>
            </a:pPr>
            <a:endParaRPr lang="en-GB" sz="900" kern="1200" dirty="0">
              <a:solidFill>
                <a:schemeClr val="tx1"/>
              </a:solidFill>
              <a:effectLst/>
              <a:latin typeface="+mn-lt"/>
              <a:ea typeface="+mn-ea"/>
              <a:cs typeface="+mn-cs"/>
            </a:endParaRPr>
          </a:p>
          <a:p>
            <a:pPr marL="228600" indent="-228600">
              <a:buAutoNum type="arabicParenR"/>
            </a:pPr>
            <a:r>
              <a:rPr lang="en-GB" sz="900" kern="1200" dirty="0">
                <a:solidFill>
                  <a:schemeClr val="tx1"/>
                </a:solidFill>
                <a:effectLst/>
                <a:latin typeface="+mn-lt"/>
                <a:ea typeface="+mn-ea"/>
                <a:cs typeface="+mn-cs"/>
              </a:rPr>
              <a:t>All collected measures underwent a process of classification, combining top-down and bottom-up approaches through an iterative analysis, as described in [20] [21]. This produced a conceptual map composed at high level by five domains (Social, political, economic, and environmental context – SPEEC; Health-related behaviour – H-RB; Structure; Process; and Outcome) that expands the </a:t>
            </a:r>
            <a:r>
              <a:rPr lang="en-GB" sz="900" kern="1200" dirty="0" err="1">
                <a:solidFill>
                  <a:schemeClr val="tx1"/>
                </a:solidFill>
                <a:effectLst/>
                <a:latin typeface="+mn-lt"/>
                <a:ea typeface="+mn-ea"/>
                <a:cs typeface="+mn-cs"/>
              </a:rPr>
              <a:t>Donabedian</a:t>
            </a:r>
            <a:r>
              <a:rPr lang="en-GB" sz="900" kern="1200" dirty="0">
                <a:solidFill>
                  <a:schemeClr val="tx1"/>
                </a:solidFill>
                <a:effectLst/>
                <a:latin typeface="+mn-lt"/>
                <a:ea typeface="+mn-ea"/>
                <a:cs typeface="+mn-cs"/>
              </a:rPr>
              <a:t> framework [22], including child’s crucial aspects related to non-health determinants [4]. Based on the measures available, each domain was further detailed in a two-level hierarchy that homogeneously groups the variety of measures, facilitates the comparison across countries and helps outlining the breadth of child-centred evaluation of health care. In total 67 sub-categories were identified grouping 352 measures.</a:t>
            </a:r>
          </a:p>
          <a:p>
            <a:pPr marL="228600" marR="0" indent="-228600" algn="l" defTabSz="685783" rtl="0" eaLnBrk="1" fontAlgn="auto" latinLnBrk="0" hangingPunct="1">
              <a:lnSpc>
                <a:spcPct val="100000"/>
              </a:lnSpc>
              <a:spcBef>
                <a:spcPts val="0"/>
              </a:spcBef>
              <a:spcAft>
                <a:spcPts val="0"/>
              </a:spcAft>
              <a:buClrTx/>
              <a:buSzTx/>
              <a:buFontTx/>
              <a:buAutoNum type="arabicParenR"/>
              <a:tabLst/>
              <a:defRPr/>
            </a:pPr>
            <a:r>
              <a:rPr lang="en-GB" sz="900" kern="1200" dirty="0">
                <a:solidFill>
                  <a:schemeClr val="tx1"/>
                </a:solidFill>
                <a:effectLst/>
                <a:latin typeface="+mn-lt"/>
                <a:ea typeface="+mn-ea"/>
                <a:cs typeface="+mn-cs"/>
              </a:rPr>
              <a:t>Among the 27 CAs that completed the questionnaire, the CAs of Greece and Malta reported to have no agency for the evaluation of the quality in primary health care, while the CAs of Poland and Romania indicated that the assessment of their health care systems is carried out using health care accreditation procedures, based on the functioning of hospitals and primary health care as well as specialist outpatient care and treatment of addictions. France, Luxembourg and Slovakia representatives did not reply. The remaining 23 countries reported having a system in place and provided a total of 352 measures adopted for the evaluation of the quality of health care for children. Among the 23 countries that have agencies, 12 of them devote a specific part of the quality assessment to child health care, while the other countries integrate some child specific items within their health system evaluation [20]. </a:t>
            </a:r>
            <a:endParaRPr lang="en-GB" dirty="0"/>
          </a:p>
          <a:p>
            <a:pPr marL="0" marR="0" indent="0" algn="l" defTabSz="685783" rtl="0" eaLnBrk="1" fontAlgn="auto" latinLnBrk="0" hangingPunct="1">
              <a:lnSpc>
                <a:spcPct val="100000"/>
              </a:lnSpc>
              <a:spcBef>
                <a:spcPts val="0"/>
              </a:spcBef>
              <a:spcAft>
                <a:spcPts val="0"/>
              </a:spcAft>
              <a:buClrTx/>
              <a:buSzTx/>
              <a:buFontTx/>
              <a:buNone/>
              <a:tabLst/>
              <a:defRPr/>
            </a:pPr>
            <a:endParaRPr lang="en-GB" dirty="0"/>
          </a:p>
          <a:p>
            <a:pPr marL="0" marR="0" indent="0" algn="l" defTabSz="685783" rtl="0" eaLnBrk="1" fontAlgn="auto" latinLnBrk="0" hangingPunct="1">
              <a:lnSpc>
                <a:spcPct val="100000"/>
              </a:lnSpc>
              <a:spcBef>
                <a:spcPts val="0"/>
              </a:spcBef>
              <a:spcAft>
                <a:spcPts val="0"/>
              </a:spcAft>
              <a:buClrTx/>
              <a:buSzTx/>
              <a:buFontTx/>
              <a:buNone/>
              <a:tabLst/>
              <a:defRPr/>
            </a:pPr>
            <a:r>
              <a:rPr lang="en-GB" dirty="0"/>
              <a:t>352 measures were classified on the basis of a two-level hierarchical map of domains that allowed the analysis on the breadth/multidimensionality of child-centred evaluation of health care.</a:t>
            </a:r>
            <a:endParaRPr lang="it-IT" dirty="0"/>
          </a:p>
          <a:p>
            <a:pPr marL="0" indent="0">
              <a:buNone/>
            </a:pPr>
            <a:endParaRPr lang="it-IT" dirty="0"/>
          </a:p>
          <a:p>
            <a:pPr marL="0" indent="0">
              <a:buNone/>
            </a:pPr>
            <a:r>
              <a:rPr lang="en-GB" sz="900" kern="1200" dirty="0">
                <a:solidFill>
                  <a:schemeClr val="tx1"/>
                </a:solidFill>
                <a:effectLst/>
                <a:latin typeface="+mn-lt"/>
                <a:ea typeface="+mn-ea"/>
                <a:cs typeface="+mn-cs"/>
              </a:rPr>
              <a:t>Moreover, the analysis of breadth and frequency of use of measures adopted by national/regional health assessment agencies outlined a high variability across countries within a sparse distribution of measures used to analyse different aspects of the quality of child health care. </a:t>
            </a:r>
            <a:endParaRPr lang="en-GB" dirty="0"/>
          </a:p>
        </p:txBody>
      </p:sp>
      <p:sp>
        <p:nvSpPr>
          <p:cNvPr id="4" name="Segnaposto numero diapositiva 3"/>
          <p:cNvSpPr>
            <a:spLocks noGrp="1"/>
          </p:cNvSpPr>
          <p:nvPr>
            <p:ph type="sldNum" sz="quarter" idx="10"/>
          </p:nvPr>
        </p:nvSpPr>
        <p:spPr/>
        <p:txBody>
          <a:bodyPr/>
          <a:lstStyle/>
          <a:p>
            <a:fld id="{59898E48-8D03-46EF-A7DE-6E36A71394FF}" type="slidenum">
              <a:rPr lang="en-GB" smtClean="0"/>
              <a:t>6</a:t>
            </a:fld>
            <a:endParaRPr lang="en-GB"/>
          </a:p>
        </p:txBody>
      </p:sp>
    </p:spTree>
    <p:extLst>
      <p:ext uri="{BB962C8B-B14F-4D97-AF65-F5344CB8AC3E}">
        <p14:creationId xmlns:p14="http://schemas.microsoft.com/office/powerpoint/2010/main" val="223275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As shown in Figure 1, the distribution of these measures, by the number of countries reporting each of them, highlights that the majority (44.6%) of the measures is reported by only one country. The measures reported by two countries are less than 20%, while the ones reported by at least three countries are about 36%. This graphically highlights the worrying lack of common measures of children’s health care quality in Europe.</a:t>
            </a:r>
          </a:p>
          <a:p>
            <a:endParaRPr lang="en-GB" dirty="0"/>
          </a:p>
        </p:txBody>
      </p:sp>
      <p:sp>
        <p:nvSpPr>
          <p:cNvPr id="4" name="Segnaposto numero diapositiva 3"/>
          <p:cNvSpPr>
            <a:spLocks noGrp="1"/>
          </p:cNvSpPr>
          <p:nvPr>
            <p:ph type="sldNum" sz="quarter" idx="10"/>
          </p:nvPr>
        </p:nvSpPr>
        <p:spPr/>
        <p:txBody>
          <a:bodyPr/>
          <a:lstStyle/>
          <a:p>
            <a:fld id="{59898E48-8D03-46EF-A7DE-6E36A71394FF}" type="slidenum">
              <a:rPr lang="en-GB" smtClean="0"/>
              <a:t>8</a:t>
            </a:fld>
            <a:endParaRPr lang="en-GB"/>
          </a:p>
        </p:txBody>
      </p:sp>
    </p:spTree>
    <p:extLst>
      <p:ext uri="{BB962C8B-B14F-4D97-AF65-F5344CB8AC3E}">
        <p14:creationId xmlns:p14="http://schemas.microsoft.com/office/powerpoint/2010/main" val="2339829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1) the overall tendency is to privilege measures classified in the process (50.7%), outcome (33.0%) and structure (10.3%) domains,</a:t>
            </a:r>
            <a:r>
              <a:rPr lang="en-GB" sz="900" kern="1200" baseline="0" dirty="0">
                <a:solidFill>
                  <a:schemeClr val="tx1"/>
                </a:solidFill>
                <a:effectLst/>
                <a:latin typeface="+mn-lt"/>
                <a:ea typeface="+mn-ea"/>
                <a:cs typeface="+mn-cs"/>
              </a:rPr>
              <a:t> while c</a:t>
            </a:r>
            <a:r>
              <a:rPr lang="en-GB" sz="900" kern="1200" dirty="0">
                <a:solidFill>
                  <a:schemeClr val="tx1"/>
                </a:solidFill>
                <a:effectLst/>
                <a:latin typeface="+mn-lt"/>
                <a:ea typeface="+mn-ea"/>
                <a:cs typeface="+mn-cs"/>
              </a:rPr>
              <a:t>ountry evaluation of non-medical determinants of health is rarely accomplished (respectively 3.1% and 2.9% for SPEEC and HR-B domains). This tendency could </a:t>
            </a:r>
            <a:r>
              <a:rPr lang="en-GB" sz="900" b="1" kern="1200" dirty="0">
                <a:solidFill>
                  <a:srgbClr val="F68F00"/>
                </a:solidFill>
                <a:effectLst/>
                <a:latin typeface="+mn-lt"/>
                <a:ea typeface="+mn-ea"/>
                <a:cs typeface="+mn-cs"/>
              </a:rPr>
              <a:t>be explained considering that national/regional health evaluation agencies generally rely on in a well-established administrative data flow generally aiming at cost control that traditionally refer to the </a:t>
            </a:r>
            <a:r>
              <a:rPr lang="en-GB" sz="900" b="1" kern="1200" dirty="0" err="1">
                <a:solidFill>
                  <a:srgbClr val="F68F00"/>
                </a:solidFill>
                <a:effectLst/>
                <a:latin typeface="+mn-lt"/>
                <a:ea typeface="+mn-ea"/>
                <a:cs typeface="+mn-cs"/>
              </a:rPr>
              <a:t>Donabedian</a:t>
            </a:r>
            <a:r>
              <a:rPr lang="en-GB" sz="900" b="1" kern="1200" dirty="0">
                <a:solidFill>
                  <a:srgbClr val="F68F00"/>
                </a:solidFill>
                <a:effectLst/>
                <a:latin typeface="+mn-lt"/>
                <a:ea typeface="+mn-ea"/>
                <a:cs typeface="+mn-cs"/>
              </a:rPr>
              <a:t> framework.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b="1" kern="1200" dirty="0">
              <a:solidFill>
                <a:srgbClr val="F68F00"/>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it-IT" sz="900" b="1" kern="1200" dirty="0">
                <a:solidFill>
                  <a:srgbClr val="F68F00"/>
                </a:solidFill>
                <a:effectLst/>
                <a:latin typeface="+mn-lt"/>
                <a:ea typeface="+mn-ea"/>
                <a:cs typeface="+mn-cs"/>
              </a:rPr>
              <a:t>2) </a:t>
            </a:r>
            <a:r>
              <a:rPr lang="en-US" sz="900" kern="1200" dirty="0">
                <a:solidFill>
                  <a:schemeClr val="tx1"/>
                </a:solidFill>
                <a:effectLst/>
                <a:latin typeface="+mn-lt"/>
                <a:ea typeface="+mn-ea"/>
                <a:cs typeface="+mn-cs"/>
              </a:rPr>
              <a:t>However, within this tendency variations among countries are worth noting. </a:t>
            </a:r>
          </a:p>
          <a:p>
            <a:pPr marL="514342" marR="0" lvl="1" indent="-171450" algn="l" defTabSz="68578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1" u="sng" kern="1200" dirty="0">
                <a:solidFill>
                  <a:schemeClr val="tx1"/>
                </a:solidFill>
                <a:effectLst/>
                <a:latin typeface="+mn-lt"/>
                <a:ea typeface="+mn-ea"/>
                <a:cs typeface="+mn-cs"/>
              </a:rPr>
              <a:t>Czech Republic </a:t>
            </a:r>
            <a:r>
              <a:rPr lang="en-GB" sz="900" kern="1200" dirty="0">
                <a:solidFill>
                  <a:schemeClr val="tx1"/>
                </a:solidFill>
                <a:effectLst/>
                <a:latin typeface="+mn-lt"/>
                <a:ea typeface="+mn-ea"/>
                <a:cs typeface="+mn-cs"/>
              </a:rPr>
              <a:t>is country where 67.7% of measures are related to structure, </a:t>
            </a:r>
          </a:p>
          <a:p>
            <a:pPr marL="514342" marR="0" lvl="1" indent="-171450" algn="l" defTabSz="68578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kern="1200" dirty="0">
                <a:solidFill>
                  <a:schemeClr val="tx1"/>
                </a:solidFill>
                <a:effectLst/>
                <a:latin typeface="+mn-lt"/>
                <a:ea typeface="+mn-ea"/>
                <a:cs typeface="+mn-cs"/>
              </a:rPr>
              <a:t>The wide adoption of measures related to process varies consistently from the </a:t>
            </a:r>
            <a:r>
              <a:rPr lang="en-GB" sz="900" b="1" u="sng" kern="1200" dirty="0">
                <a:solidFill>
                  <a:schemeClr val="tx1"/>
                </a:solidFill>
                <a:effectLst/>
                <a:latin typeface="+mn-lt"/>
                <a:ea typeface="+mn-ea"/>
                <a:cs typeface="+mn-cs"/>
              </a:rPr>
              <a:t>Spanish</a:t>
            </a:r>
            <a:r>
              <a:rPr lang="en-GB" sz="900" kern="1200" dirty="0">
                <a:solidFill>
                  <a:schemeClr val="tx1"/>
                </a:solidFill>
                <a:effectLst/>
                <a:latin typeface="+mn-lt"/>
                <a:ea typeface="+mn-ea"/>
                <a:cs typeface="+mn-cs"/>
              </a:rPr>
              <a:t> highest proportion of measures (82.4%) to the lowest one in </a:t>
            </a:r>
            <a:r>
              <a:rPr lang="en-GB" sz="900" b="1" u="sng" kern="1200" dirty="0">
                <a:solidFill>
                  <a:schemeClr val="tx1"/>
                </a:solidFill>
                <a:effectLst/>
                <a:latin typeface="+mn-lt"/>
                <a:ea typeface="+mn-ea"/>
                <a:cs typeface="+mn-cs"/>
              </a:rPr>
              <a:t>Bulgaria</a:t>
            </a:r>
            <a:r>
              <a:rPr lang="en-GB" sz="900" kern="1200" dirty="0">
                <a:solidFill>
                  <a:schemeClr val="tx1"/>
                </a:solidFill>
                <a:effectLst/>
                <a:latin typeface="+mn-lt"/>
                <a:ea typeface="+mn-ea"/>
                <a:cs typeface="+mn-cs"/>
              </a:rPr>
              <a:t> (13.6%). </a:t>
            </a:r>
          </a:p>
          <a:p>
            <a:pPr marL="514342" marR="0" lvl="1" indent="-171450" algn="l" defTabSz="68578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1" u="sng" kern="1200" dirty="0">
                <a:solidFill>
                  <a:schemeClr val="tx1"/>
                </a:solidFill>
                <a:effectLst/>
                <a:latin typeface="+mn-lt"/>
                <a:ea typeface="+mn-ea"/>
                <a:cs typeface="+mn-cs"/>
              </a:rPr>
              <a:t>Iceland</a:t>
            </a:r>
            <a:r>
              <a:rPr lang="en-GB" sz="900" kern="1200" dirty="0">
                <a:solidFill>
                  <a:schemeClr val="tx1"/>
                </a:solidFill>
                <a:effectLst/>
                <a:latin typeface="+mn-lt"/>
                <a:ea typeface="+mn-ea"/>
                <a:cs typeface="+mn-cs"/>
              </a:rPr>
              <a:t> (33.3%)</a:t>
            </a:r>
            <a:r>
              <a:rPr lang="en-GB" sz="900" kern="1200" baseline="0" dirty="0">
                <a:solidFill>
                  <a:schemeClr val="tx1"/>
                </a:solidFill>
                <a:effectLst/>
                <a:latin typeface="+mn-lt"/>
                <a:ea typeface="+mn-ea"/>
                <a:cs typeface="+mn-cs"/>
              </a:rPr>
              <a:t> </a:t>
            </a:r>
            <a:r>
              <a:rPr lang="en-GB" sz="900" kern="1200" dirty="0">
                <a:solidFill>
                  <a:schemeClr val="tx1"/>
                </a:solidFill>
                <a:effectLst/>
                <a:latin typeface="+mn-lt"/>
                <a:ea typeface="+mn-ea"/>
                <a:cs typeface="+mn-cs"/>
              </a:rPr>
              <a:t>has the highest percentage of measures related to SPEEC domain, while the </a:t>
            </a:r>
            <a:r>
              <a:rPr lang="en-GB" sz="900" b="1" u="sng" kern="1200" dirty="0">
                <a:solidFill>
                  <a:schemeClr val="tx1"/>
                </a:solidFill>
                <a:effectLst/>
                <a:latin typeface="+mn-lt"/>
                <a:ea typeface="+mn-ea"/>
                <a:cs typeface="+mn-cs"/>
              </a:rPr>
              <a:t>Netherlands</a:t>
            </a:r>
            <a:r>
              <a:rPr lang="en-GB" sz="900" kern="1200" dirty="0">
                <a:solidFill>
                  <a:schemeClr val="tx1"/>
                </a:solidFill>
                <a:effectLst/>
                <a:latin typeface="+mn-lt"/>
                <a:ea typeface="+mn-ea"/>
                <a:cs typeface="+mn-cs"/>
              </a:rPr>
              <a:t> is the country with the highest percentage of H-RB measures (33.3%). </a:t>
            </a:r>
          </a:p>
          <a:p>
            <a:pPr marL="0" marR="0" lvl="0" indent="0" algn="l" defTabSz="685783"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kern="1200" dirty="0">
                <a:solidFill>
                  <a:schemeClr val="tx1"/>
                </a:solidFill>
                <a:effectLst/>
                <a:latin typeface="+mn-lt"/>
                <a:ea typeface="+mn-ea"/>
                <a:cs typeface="+mn-cs"/>
              </a:rPr>
              <a:t>Important to consider is that </a:t>
            </a:r>
            <a:r>
              <a:rPr lang="en-GB" sz="900" b="1" u="sng" kern="1200" dirty="0">
                <a:solidFill>
                  <a:schemeClr val="tx1"/>
                </a:solidFill>
                <a:effectLst/>
                <a:latin typeface="+mn-lt"/>
                <a:ea typeface="+mn-ea"/>
                <a:cs typeface="+mn-cs"/>
              </a:rPr>
              <a:t>six countries </a:t>
            </a:r>
            <a:r>
              <a:rPr lang="en-GB" sz="900" kern="1200" dirty="0">
                <a:solidFill>
                  <a:schemeClr val="tx1"/>
                </a:solidFill>
                <a:effectLst/>
                <a:latin typeface="+mn-lt"/>
                <a:ea typeface="+mn-ea"/>
                <a:cs typeface="+mn-cs"/>
              </a:rPr>
              <a:t>(Austria, Germany, Finland, Ireland, Latvia and UK) cover all the domains of the map suggesting efforts toward a multi-dimensional evaluation of child care. </a:t>
            </a: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59898E48-8D03-46EF-A7DE-6E36A71394FF}" type="slidenum">
              <a:rPr lang="en-GB" smtClean="0"/>
              <a:t>9</a:t>
            </a:fld>
            <a:endParaRPr lang="en-GB"/>
          </a:p>
        </p:txBody>
      </p:sp>
    </p:spTree>
    <p:extLst>
      <p:ext uri="{BB962C8B-B14F-4D97-AF65-F5344CB8AC3E}">
        <p14:creationId xmlns:p14="http://schemas.microsoft.com/office/powerpoint/2010/main" val="3110502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err="1">
                <a:solidFill>
                  <a:schemeClr val="tx1"/>
                </a:solidFill>
                <a:effectLst/>
                <a:latin typeface="+mn-lt"/>
                <a:ea typeface="+mn-ea"/>
                <a:cs typeface="+mn-cs"/>
              </a:rPr>
              <a:t>Varietà</a:t>
            </a:r>
            <a:r>
              <a:rPr lang="en-GB" sz="900" kern="1200" dirty="0">
                <a:solidFill>
                  <a:schemeClr val="tx1"/>
                </a:solidFill>
                <a:effectLst/>
                <a:latin typeface="+mn-lt"/>
                <a:ea typeface="+mn-ea"/>
                <a:cs typeface="+mn-cs"/>
              </a:rPr>
              <a:t> </a:t>
            </a:r>
            <a:r>
              <a:rPr lang="en-GB" sz="900" kern="1200" dirty="0" err="1">
                <a:solidFill>
                  <a:schemeClr val="tx1"/>
                </a:solidFill>
                <a:effectLst/>
                <a:latin typeface="+mn-lt"/>
                <a:ea typeface="+mn-ea"/>
                <a:cs typeface="+mn-cs"/>
              </a:rPr>
              <a:t>nella</a:t>
            </a:r>
            <a:r>
              <a:rPr lang="en-GB" sz="900" kern="1200" dirty="0">
                <a:solidFill>
                  <a:schemeClr val="tx1"/>
                </a:solidFill>
                <a:effectLst/>
                <a:latin typeface="+mn-lt"/>
                <a:ea typeface="+mn-ea"/>
                <a:cs typeface="+mn-cs"/>
              </a:rPr>
              <a:t> </a:t>
            </a:r>
            <a:r>
              <a:rPr lang="en-GB" sz="900" kern="1200" dirty="0" err="1">
                <a:solidFill>
                  <a:schemeClr val="tx1"/>
                </a:solidFill>
                <a:effectLst/>
                <a:latin typeface="+mn-lt"/>
                <a:ea typeface="+mn-ea"/>
                <a:cs typeface="+mn-cs"/>
              </a:rPr>
              <a:t>specificità</a:t>
            </a:r>
            <a:r>
              <a:rPr lang="en-GB" sz="900" kern="1200" dirty="0">
                <a:solidFill>
                  <a:schemeClr val="tx1"/>
                </a:solidFill>
                <a:effectLst/>
                <a:latin typeface="+mn-lt"/>
                <a:ea typeface="+mn-ea"/>
                <a:cs typeface="+mn-cs"/>
              </a:rPr>
              <a:t> … </a:t>
            </a: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To determine the level of diffusion of the measures adopted by each country …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i="0" dirty="0">
                <a:solidFill>
                  <a:srgbClr val="FF0000"/>
                </a:solidFill>
              </a:rPr>
              <a:t>most of the measures are used by a limited number of countries, while only a restricted number of measures are adopted by a relatively higher number or countries</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Note that the sparsity index is not necessarily correlated either with the number of measures or with the number of country’s singularly-adopted measures, confirming a heterogeneous vision in the evaluation of child care.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The sparsity index varies between 1.4 computed over the 72 measures adopted by Denmark to 6.8 of the 10 measures reported by Cyprus. The analysis of these two extremes sheds light on two different trends in the evaluation of child care. On the one hand, Denmark provides an example of the use of a consistent number of measures focused on specific aspects that are not considered by other countries. In particular, 62 measures (86%) are exclusively used by this country and the other 8 (11%) are shared with at most other four countries. The remaining two measures are reported by another six and seven countries respectively. This is illustrated by some examples of Denmark specificity. It is the only country that reported measures related to the ADHD (Attention Deficit Hyperactivity Disorder) (8 measures) as well as those evaluating the drug consumption of children with asthma (with the exception of Spain with one measure). Moreover, Denmark is the only MOCHA country that includes in the quality assessment depression diseases analysing the consumption of antidepressants among children and adolescents even if only with one measure. On the other hand, Cyprus has no country specific measures among the limited number of those adopted. Six of the ten measures are shared with at least other five countries and only 20% (N = 2) are shared with only other two countries. </a:t>
            </a:r>
          </a:p>
          <a:p>
            <a:r>
              <a:rPr lang="en-GB" sz="900" kern="1200" dirty="0">
                <a:solidFill>
                  <a:schemeClr val="tx1"/>
                </a:solidFill>
                <a:effectLst/>
                <a:latin typeface="+mn-lt"/>
                <a:ea typeface="+mn-ea"/>
                <a:cs typeface="+mn-cs"/>
              </a:rPr>
              <a:t>Moreover, specificities shown by a high percentage of singular measures are found in Spain (59%; N = 10), Czech R. (56%; N = 5), Hungary (55%; N = 6), Sweden (55%; N = 6) and Latvia (40%; N = 16).</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high sparsity of collected measures confirming that MOCHA countries generally tend to assess the quality of child health care adopting specific measures developed according to policies, procedures and specificities of the national health system.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It is important to note that the tendency of using measures adopted by few countries is widely diffused both for countries that assess the quality using a limited number of measures and those that extend the evaluation with a high number of measures. An example of this variability is shown when considering the immunization context (14 measures in total) where there is a convergence in the use of 4 common measures (rate in general, MMR, DP3 and Hexavalent), with a country-specificity considering measures related to the different types of vaccines administered to the child at different ages according to the procedures in place in each country.</a:t>
            </a:r>
            <a:r>
              <a:rPr lang="en-GB" sz="900" kern="1200" baseline="0" dirty="0">
                <a:solidFill>
                  <a:schemeClr val="tx1"/>
                </a:solidFill>
                <a:effectLst/>
                <a:latin typeface="+mn-lt"/>
                <a:ea typeface="+mn-ea"/>
                <a:cs typeface="+mn-cs"/>
              </a:rPr>
              <a:t> </a:t>
            </a:r>
          </a:p>
          <a:p>
            <a:pPr marL="0" marR="0" indent="0" algn="l" defTabSz="685783"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This makes it difficult to compare the achievement across countries. On the other hand, considering for example the visit in the primary care setting among the 14 measures adopted to describe child well-being visit, 10 are country specific distributed among five countries. This is also true for measures related to the secondary care setting where among the 21 measures, 17 are reported by one country (i.e. Denmark). </a:t>
            </a:r>
          </a:p>
          <a:p>
            <a:pPr marL="0" marR="0" indent="0" algn="l" defTabSz="685783" rtl="0" eaLnBrk="1" fontAlgn="auto" latinLnBrk="0" hangingPunct="1">
              <a:lnSpc>
                <a:spcPct val="100000"/>
              </a:lnSpc>
              <a:spcBef>
                <a:spcPts val="0"/>
              </a:spcBef>
              <a:spcAft>
                <a:spcPts val="0"/>
              </a:spcAft>
              <a:buClrTx/>
              <a:buSzTx/>
              <a:buFontTx/>
              <a:buNone/>
              <a:tabLst/>
              <a:defRPr/>
            </a:pPr>
            <a:endParaRPr lang="it-IT" sz="900" kern="1200" dirty="0">
              <a:solidFill>
                <a:schemeClr val="tx1"/>
              </a:solidFill>
              <a:effectLst/>
              <a:latin typeface="+mn-lt"/>
              <a:ea typeface="+mn-ea"/>
              <a:cs typeface="+mn-cs"/>
            </a:endParaRPr>
          </a:p>
          <a:p>
            <a:pPr marL="0" marR="0" indent="0" algn="l" defTabSz="685783"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59898E48-8D03-46EF-A7DE-6E36A71394FF}" type="slidenum">
              <a:rPr lang="en-GB" smtClean="0"/>
              <a:t>10</a:t>
            </a:fld>
            <a:endParaRPr lang="en-GB"/>
          </a:p>
        </p:txBody>
      </p:sp>
    </p:spTree>
    <p:extLst>
      <p:ext uri="{BB962C8B-B14F-4D97-AF65-F5344CB8AC3E}">
        <p14:creationId xmlns:p14="http://schemas.microsoft.com/office/powerpoint/2010/main" val="3110502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97821"/>
            <a:ext cx="7696200" cy="1102519"/>
          </a:xfrm>
        </p:spPr>
        <p:txBody>
          <a:bodyPr/>
          <a:lstStyle/>
          <a:p>
            <a:r>
              <a:rPr lang="it-IT"/>
              <a:t>Fare clic per modificare lo stile del titolo</a:t>
            </a:r>
            <a:endParaRPr lang="en-GB"/>
          </a:p>
        </p:txBody>
      </p:sp>
      <p:sp>
        <p:nvSpPr>
          <p:cNvPr id="3" name="Subtitle 2"/>
          <p:cNvSpPr>
            <a:spLocks noGrp="1"/>
          </p:cNvSpPr>
          <p:nvPr>
            <p:ph type="subTitle" idx="1"/>
          </p:nvPr>
        </p:nvSpPr>
        <p:spPr>
          <a:xfrm>
            <a:off x="1447800" y="2914650"/>
            <a:ext cx="6324600" cy="131445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it-IT"/>
              <a:t>Fare clic per modificare lo stile del sottotitolo dello schema</a:t>
            </a:r>
            <a:endParaRPr lang="en-GB"/>
          </a:p>
        </p:txBody>
      </p:sp>
    </p:spTree>
    <p:extLst>
      <p:ext uri="{BB962C8B-B14F-4D97-AF65-F5344CB8AC3E}">
        <p14:creationId xmlns:p14="http://schemas.microsoft.com/office/powerpoint/2010/main" val="908453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GB"/>
          </a:p>
        </p:txBody>
      </p:sp>
      <p:sp>
        <p:nvSpPr>
          <p:cNvPr id="3" name="Vertical Text Placeholder 2"/>
          <p:cNvSpPr>
            <a:spLocks noGrp="1"/>
          </p:cNvSpPr>
          <p:nvPr>
            <p:ph type="body" orient="vert" idx="1"/>
          </p:nvPr>
        </p:nvSpPr>
        <p:spPr>
          <a:xfrm>
            <a:off x="838200" y="1200153"/>
            <a:ext cx="7848600" cy="3086099"/>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Tree>
    <p:extLst>
      <p:ext uri="{BB962C8B-B14F-4D97-AF65-F5344CB8AC3E}">
        <p14:creationId xmlns:p14="http://schemas.microsoft.com/office/powerpoint/2010/main" val="1725005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1"/>
            <a:ext cx="2057400" cy="4080271"/>
          </a:xfrm>
        </p:spPr>
        <p:txBody>
          <a:bodyPr vert="eaVert"/>
          <a:lstStyle/>
          <a:p>
            <a:r>
              <a:rPr lang="it-IT"/>
              <a:t>Fare clic per modificare lo stile del titolo</a:t>
            </a:r>
            <a:endParaRPr lang="en-GB" dirty="0"/>
          </a:p>
        </p:txBody>
      </p:sp>
      <p:sp>
        <p:nvSpPr>
          <p:cNvPr id="3" name="Vertical Text Placeholder 2"/>
          <p:cNvSpPr>
            <a:spLocks noGrp="1"/>
          </p:cNvSpPr>
          <p:nvPr>
            <p:ph type="body" orient="vert" idx="1"/>
          </p:nvPr>
        </p:nvSpPr>
        <p:spPr>
          <a:xfrm>
            <a:off x="762000" y="205981"/>
            <a:ext cx="5715000" cy="4080271"/>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Tree>
    <p:extLst>
      <p:ext uri="{BB962C8B-B14F-4D97-AF65-F5344CB8AC3E}">
        <p14:creationId xmlns:p14="http://schemas.microsoft.com/office/powerpoint/2010/main" val="23636558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a:prstGeom prst="rect">
            <a:avLst/>
          </a:prstGeom>
        </p:spPr>
        <p:txBody>
          <a:bodyPr/>
          <a:lstStyle/>
          <a:p>
            <a:r>
              <a:rPr lang="en-US" dirty="0"/>
              <a:t>Click to edit Master title style</a:t>
            </a:r>
            <a:endParaRPr lang="en-GB" dirty="0"/>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2995466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1520" y="83626"/>
            <a:ext cx="8640960" cy="435896"/>
          </a:xfrm>
        </p:spPr>
        <p:txBody>
          <a:bodyPr>
            <a:noAutofit/>
          </a:bodyPr>
          <a:lstStyle>
            <a:lvl1pPr>
              <a:defRPr sz="2700"/>
            </a:lvl1pPr>
          </a:lstStyle>
          <a:p>
            <a:r>
              <a:rPr lang="it-IT" dirty="0"/>
              <a:t>Fare clic per modificare lo stile del titolo</a:t>
            </a:r>
            <a:endParaRPr lang="en-GB" dirty="0"/>
          </a:p>
        </p:txBody>
      </p:sp>
      <p:sp>
        <p:nvSpPr>
          <p:cNvPr id="3" name="Content Placeholder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Tree>
    <p:extLst>
      <p:ext uri="{BB962C8B-B14F-4D97-AF65-F5344CB8AC3E}">
        <p14:creationId xmlns:p14="http://schemas.microsoft.com/office/powerpoint/2010/main" val="3089492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8199" y="3305176"/>
            <a:ext cx="7656513" cy="1021556"/>
          </a:xfrm>
        </p:spPr>
        <p:txBody>
          <a:bodyPr anchor="t"/>
          <a:lstStyle>
            <a:lvl1pPr algn="l">
              <a:defRPr sz="3000" b="1" cap="all"/>
            </a:lvl1pPr>
          </a:lstStyle>
          <a:p>
            <a:r>
              <a:rPr lang="it-IT"/>
              <a:t>Fare clic per modificare lo stile del titolo</a:t>
            </a:r>
            <a:endParaRPr lang="en-GB"/>
          </a:p>
        </p:txBody>
      </p:sp>
      <p:sp>
        <p:nvSpPr>
          <p:cNvPr id="3" name="Text Placeholder 2"/>
          <p:cNvSpPr>
            <a:spLocks noGrp="1"/>
          </p:cNvSpPr>
          <p:nvPr>
            <p:ph type="body" idx="1"/>
          </p:nvPr>
        </p:nvSpPr>
        <p:spPr>
          <a:xfrm>
            <a:off x="838199" y="2180035"/>
            <a:ext cx="7656513" cy="1125140"/>
          </a:xfrm>
        </p:spPr>
        <p:txBody>
          <a:bodyPr anchor="b"/>
          <a:lstStyle>
            <a:lvl1pPr marL="0" indent="0">
              <a:buNone/>
              <a:defRPr sz="1500">
                <a:solidFill>
                  <a:schemeClr val="tx1">
                    <a:tint val="75000"/>
                  </a:schemeClr>
                </a:solidFill>
              </a:defRPr>
            </a:lvl1pPr>
            <a:lvl2pPr marL="342892" indent="0">
              <a:buNone/>
              <a:defRPr sz="1400">
                <a:solidFill>
                  <a:schemeClr val="tx1">
                    <a:tint val="75000"/>
                  </a:schemeClr>
                </a:solidFill>
              </a:defRPr>
            </a:lvl2pPr>
            <a:lvl3pPr marL="685783" indent="0">
              <a:buNone/>
              <a:defRPr sz="1200">
                <a:solidFill>
                  <a:schemeClr val="tx1">
                    <a:tint val="75000"/>
                  </a:schemeClr>
                </a:solidFill>
              </a:defRPr>
            </a:lvl3pPr>
            <a:lvl4pPr marL="1028675" indent="0">
              <a:buNone/>
              <a:defRPr sz="1100">
                <a:solidFill>
                  <a:schemeClr val="tx1">
                    <a:tint val="75000"/>
                  </a:schemeClr>
                </a:solidFill>
              </a:defRPr>
            </a:lvl4pPr>
            <a:lvl5pPr marL="1371566" indent="0">
              <a:buNone/>
              <a:defRPr sz="1100">
                <a:solidFill>
                  <a:schemeClr val="tx1">
                    <a:tint val="75000"/>
                  </a:schemeClr>
                </a:solidFill>
              </a:defRPr>
            </a:lvl5pPr>
            <a:lvl6pPr marL="1714457" indent="0">
              <a:buNone/>
              <a:defRPr sz="1100">
                <a:solidFill>
                  <a:schemeClr val="tx1">
                    <a:tint val="75000"/>
                  </a:schemeClr>
                </a:solidFill>
              </a:defRPr>
            </a:lvl6pPr>
            <a:lvl7pPr marL="2057348" indent="0">
              <a:buNone/>
              <a:defRPr sz="1100">
                <a:solidFill>
                  <a:schemeClr val="tx1">
                    <a:tint val="75000"/>
                  </a:schemeClr>
                </a:solidFill>
              </a:defRPr>
            </a:lvl7pPr>
            <a:lvl8pPr marL="2400240" indent="0">
              <a:buNone/>
              <a:defRPr sz="1100">
                <a:solidFill>
                  <a:schemeClr val="tx1">
                    <a:tint val="75000"/>
                  </a:schemeClr>
                </a:solidFill>
              </a:defRPr>
            </a:lvl8pPr>
            <a:lvl9pPr marL="2743132" indent="0">
              <a:buNone/>
              <a:defRPr sz="1100">
                <a:solidFill>
                  <a:schemeClr val="tx1">
                    <a:tint val="75000"/>
                  </a:schemeClr>
                </a:solidFill>
              </a:defRPr>
            </a:lvl9pPr>
          </a:lstStyle>
          <a:p>
            <a:pPr lvl="0"/>
            <a:r>
              <a:rPr lang="it-IT"/>
              <a:t>Fare clic per modificare stili del testo dello schema</a:t>
            </a:r>
          </a:p>
        </p:txBody>
      </p:sp>
    </p:spTree>
    <p:extLst>
      <p:ext uri="{BB962C8B-B14F-4D97-AF65-F5344CB8AC3E}">
        <p14:creationId xmlns:p14="http://schemas.microsoft.com/office/powerpoint/2010/main" val="1024613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GB"/>
          </a:p>
        </p:txBody>
      </p:sp>
      <p:sp>
        <p:nvSpPr>
          <p:cNvPr id="3" name="Content Placeholder 2"/>
          <p:cNvSpPr>
            <a:spLocks noGrp="1"/>
          </p:cNvSpPr>
          <p:nvPr>
            <p:ph sz="half" idx="1"/>
          </p:nvPr>
        </p:nvSpPr>
        <p:spPr>
          <a:xfrm>
            <a:off x="838200" y="1200151"/>
            <a:ext cx="3810000" cy="314325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4" name="Content Placeholder 3"/>
          <p:cNvSpPr>
            <a:spLocks noGrp="1"/>
          </p:cNvSpPr>
          <p:nvPr>
            <p:ph sz="half" idx="2"/>
          </p:nvPr>
        </p:nvSpPr>
        <p:spPr>
          <a:xfrm>
            <a:off x="4800600" y="1200151"/>
            <a:ext cx="3886200" cy="314325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Tree>
    <p:extLst>
      <p:ext uri="{BB962C8B-B14F-4D97-AF65-F5344CB8AC3E}">
        <p14:creationId xmlns:p14="http://schemas.microsoft.com/office/powerpoint/2010/main" val="1587443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a:t>
            </a:r>
            <a:endParaRPr lang="en-GB"/>
          </a:p>
        </p:txBody>
      </p:sp>
      <p:sp>
        <p:nvSpPr>
          <p:cNvPr id="3" name="Text Placeholder 2"/>
          <p:cNvSpPr>
            <a:spLocks noGrp="1"/>
          </p:cNvSpPr>
          <p:nvPr>
            <p:ph type="body" idx="1"/>
          </p:nvPr>
        </p:nvSpPr>
        <p:spPr>
          <a:xfrm>
            <a:off x="838200" y="1151335"/>
            <a:ext cx="3659188" cy="479822"/>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it-IT"/>
              <a:t>Fare clic per modificare stili del testo dello schema</a:t>
            </a:r>
          </a:p>
        </p:txBody>
      </p:sp>
      <p:sp>
        <p:nvSpPr>
          <p:cNvPr id="4" name="Content Placeholder 3"/>
          <p:cNvSpPr>
            <a:spLocks noGrp="1"/>
          </p:cNvSpPr>
          <p:nvPr>
            <p:ph sz="half" idx="2"/>
          </p:nvPr>
        </p:nvSpPr>
        <p:spPr>
          <a:xfrm>
            <a:off x="838200" y="1631157"/>
            <a:ext cx="3659188" cy="2655094"/>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it-IT"/>
              <a:t>Fare clic per modificare stili del testo dello schema</a:t>
            </a:r>
          </a:p>
        </p:txBody>
      </p:sp>
      <p:sp>
        <p:nvSpPr>
          <p:cNvPr id="6" name="Content Placeholder 5"/>
          <p:cNvSpPr>
            <a:spLocks noGrp="1"/>
          </p:cNvSpPr>
          <p:nvPr>
            <p:ph sz="quarter" idx="4"/>
          </p:nvPr>
        </p:nvSpPr>
        <p:spPr>
          <a:xfrm>
            <a:off x="4645027" y="1631157"/>
            <a:ext cx="4041775" cy="2655094"/>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Tree>
    <p:extLst>
      <p:ext uri="{BB962C8B-B14F-4D97-AF65-F5344CB8AC3E}">
        <p14:creationId xmlns:p14="http://schemas.microsoft.com/office/powerpoint/2010/main" val="23323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GB"/>
          </a:p>
        </p:txBody>
      </p:sp>
    </p:spTree>
    <p:extLst>
      <p:ext uri="{BB962C8B-B14F-4D97-AF65-F5344CB8AC3E}">
        <p14:creationId xmlns:p14="http://schemas.microsoft.com/office/powerpoint/2010/main" val="3362513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7829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62002" y="204787"/>
            <a:ext cx="2703513" cy="871538"/>
          </a:xfrm>
        </p:spPr>
        <p:txBody>
          <a:bodyPr anchor="b"/>
          <a:lstStyle>
            <a:lvl1pPr algn="l">
              <a:defRPr sz="1500" b="1"/>
            </a:lvl1pPr>
          </a:lstStyle>
          <a:p>
            <a:r>
              <a:rPr lang="it-IT"/>
              <a:t>Fare clic per modificare lo stile del titolo</a:t>
            </a:r>
            <a:endParaRPr lang="en-GB"/>
          </a:p>
        </p:txBody>
      </p:sp>
      <p:sp>
        <p:nvSpPr>
          <p:cNvPr id="3" name="Content Placeholder 2"/>
          <p:cNvSpPr>
            <a:spLocks noGrp="1"/>
          </p:cNvSpPr>
          <p:nvPr>
            <p:ph idx="1"/>
          </p:nvPr>
        </p:nvSpPr>
        <p:spPr>
          <a:xfrm>
            <a:off x="3575050" y="204789"/>
            <a:ext cx="5111750" cy="408146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Text Placeholder 3"/>
          <p:cNvSpPr>
            <a:spLocks noGrp="1"/>
          </p:cNvSpPr>
          <p:nvPr>
            <p:ph type="body" sz="half" idx="2"/>
          </p:nvPr>
        </p:nvSpPr>
        <p:spPr>
          <a:xfrm>
            <a:off x="762002" y="1076327"/>
            <a:ext cx="2703513" cy="3209925"/>
          </a:xfrm>
        </p:spPr>
        <p:txBody>
          <a:bodyPr/>
          <a:lstStyle>
            <a:lvl1pPr marL="0" indent="0">
              <a:buNone/>
              <a:defRPr sz="1100"/>
            </a:lvl1pPr>
            <a:lvl2pPr marL="342892" indent="0">
              <a:buNone/>
              <a:defRPr sz="900"/>
            </a:lvl2pPr>
            <a:lvl3pPr marL="685783" indent="0">
              <a:buNone/>
              <a:defRPr sz="800"/>
            </a:lvl3pPr>
            <a:lvl4pPr marL="1028675" indent="0">
              <a:buNone/>
              <a:defRPr sz="700"/>
            </a:lvl4pPr>
            <a:lvl5pPr marL="1371566" indent="0">
              <a:buNone/>
              <a:defRPr sz="700"/>
            </a:lvl5pPr>
            <a:lvl6pPr marL="1714457" indent="0">
              <a:buNone/>
              <a:defRPr sz="700"/>
            </a:lvl6pPr>
            <a:lvl7pPr marL="2057348" indent="0">
              <a:buNone/>
              <a:defRPr sz="700"/>
            </a:lvl7pPr>
            <a:lvl8pPr marL="2400240" indent="0">
              <a:buNone/>
              <a:defRPr sz="700"/>
            </a:lvl8pPr>
            <a:lvl9pPr marL="2743132" indent="0">
              <a:buNone/>
              <a:defRPr sz="700"/>
            </a:lvl9pPr>
          </a:lstStyle>
          <a:p>
            <a:pPr lvl="0"/>
            <a:r>
              <a:rPr lang="it-IT"/>
              <a:t>Fare clic per modificare stili del testo dello schema</a:t>
            </a:r>
          </a:p>
        </p:txBody>
      </p:sp>
    </p:spTree>
    <p:extLst>
      <p:ext uri="{BB962C8B-B14F-4D97-AF65-F5344CB8AC3E}">
        <p14:creationId xmlns:p14="http://schemas.microsoft.com/office/powerpoint/2010/main" val="1895804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52600" y="3429000"/>
            <a:ext cx="5486400" cy="342900"/>
          </a:xfrm>
        </p:spPr>
        <p:txBody>
          <a:bodyPr anchor="b"/>
          <a:lstStyle>
            <a:lvl1pPr algn="l">
              <a:defRPr sz="1500" b="1"/>
            </a:lvl1pPr>
          </a:lstStyle>
          <a:p>
            <a:r>
              <a:rPr lang="it-IT"/>
              <a:t>Fare clic per modificare lo stile del titolo</a:t>
            </a:r>
            <a:endParaRPr lang="en-GB" dirty="0"/>
          </a:p>
        </p:txBody>
      </p:sp>
      <p:sp>
        <p:nvSpPr>
          <p:cNvPr id="3" name="Picture Placeholder 2"/>
          <p:cNvSpPr>
            <a:spLocks noGrp="1"/>
          </p:cNvSpPr>
          <p:nvPr>
            <p:ph type="pic" idx="1"/>
          </p:nvPr>
        </p:nvSpPr>
        <p:spPr>
          <a:xfrm>
            <a:off x="1792288" y="459583"/>
            <a:ext cx="5486400" cy="291226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it-IT"/>
              <a:t>Fare clic sull'icona per inserire un'immagine</a:t>
            </a:r>
            <a:endParaRPr lang="en-GB"/>
          </a:p>
        </p:txBody>
      </p:sp>
      <p:sp>
        <p:nvSpPr>
          <p:cNvPr id="4" name="Text Placeholder 3"/>
          <p:cNvSpPr>
            <a:spLocks noGrp="1"/>
          </p:cNvSpPr>
          <p:nvPr>
            <p:ph type="body" sz="half" idx="2"/>
          </p:nvPr>
        </p:nvSpPr>
        <p:spPr>
          <a:xfrm>
            <a:off x="1752600" y="3829050"/>
            <a:ext cx="5486400" cy="514350"/>
          </a:xfrm>
        </p:spPr>
        <p:txBody>
          <a:bodyPr/>
          <a:lstStyle>
            <a:lvl1pPr marL="0" indent="0">
              <a:buNone/>
              <a:defRPr sz="1100"/>
            </a:lvl1pPr>
            <a:lvl2pPr marL="342892" indent="0">
              <a:buNone/>
              <a:defRPr sz="900"/>
            </a:lvl2pPr>
            <a:lvl3pPr marL="685783" indent="0">
              <a:buNone/>
              <a:defRPr sz="800"/>
            </a:lvl3pPr>
            <a:lvl4pPr marL="1028675" indent="0">
              <a:buNone/>
              <a:defRPr sz="700"/>
            </a:lvl4pPr>
            <a:lvl5pPr marL="1371566" indent="0">
              <a:buNone/>
              <a:defRPr sz="700"/>
            </a:lvl5pPr>
            <a:lvl6pPr marL="1714457" indent="0">
              <a:buNone/>
              <a:defRPr sz="700"/>
            </a:lvl6pPr>
            <a:lvl7pPr marL="2057348" indent="0">
              <a:buNone/>
              <a:defRPr sz="700"/>
            </a:lvl7pPr>
            <a:lvl8pPr marL="2400240" indent="0">
              <a:buNone/>
              <a:defRPr sz="700"/>
            </a:lvl8pPr>
            <a:lvl9pPr marL="2743132" indent="0">
              <a:buNone/>
              <a:defRPr sz="700"/>
            </a:lvl9pPr>
          </a:lstStyle>
          <a:p>
            <a:pPr lvl="0"/>
            <a:r>
              <a:rPr lang="it-IT"/>
              <a:t>Fare clic per modificare stili del testo dello schema</a:t>
            </a:r>
          </a:p>
        </p:txBody>
      </p:sp>
    </p:spTree>
    <p:extLst>
      <p:ext uri="{BB962C8B-B14F-4D97-AF65-F5344CB8AC3E}">
        <p14:creationId xmlns:p14="http://schemas.microsoft.com/office/powerpoint/2010/main" val="1958590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520" y="83627"/>
            <a:ext cx="8640960" cy="857250"/>
          </a:xfrm>
          <a:prstGeom prst="rect">
            <a:avLst/>
          </a:prstGeom>
        </p:spPr>
        <p:txBody>
          <a:bodyPr vert="horz" lIns="68579" tIns="34289" rIns="68579" bIns="34289" rtlCol="0" anchor="ctr">
            <a:normAutofit/>
          </a:bodyPr>
          <a:lstStyle/>
          <a:p>
            <a:r>
              <a:rPr lang="it-IT" dirty="0"/>
              <a:t>Fare clic per modificare lo stile del titolo</a:t>
            </a:r>
            <a:endParaRPr lang="en-GB" dirty="0"/>
          </a:p>
        </p:txBody>
      </p:sp>
      <p:sp>
        <p:nvSpPr>
          <p:cNvPr id="3" name="Text Placeholder 2"/>
          <p:cNvSpPr>
            <a:spLocks noGrp="1"/>
          </p:cNvSpPr>
          <p:nvPr>
            <p:ph type="body" idx="1"/>
          </p:nvPr>
        </p:nvSpPr>
        <p:spPr>
          <a:xfrm>
            <a:off x="251520" y="1200151"/>
            <a:ext cx="8640960" cy="3143250"/>
          </a:xfrm>
          <a:prstGeom prst="rect">
            <a:avLst/>
          </a:prstGeom>
        </p:spPr>
        <p:txBody>
          <a:bodyPr vert="horz" lIns="68579" tIns="34289" rIns="68579" bIns="34289"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pic>
        <p:nvPicPr>
          <p:cNvPr id="7"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9512" y="4400262"/>
            <a:ext cx="1673497" cy="59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http://europa.eu/about-eu/basic-information/symbols/images/flag_yellow_low.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009943" y="4678453"/>
            <a:ext cx="473825" cy="31484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98FE90EF-7AA7-46DB-B5F1-87846769EC2E}"/>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6444208" y="4195283"/>
            <a:ext cx="2484524" cy="801046"/>
          </a:xfrm>
          <a:prstGeom prst="rect">
            <a:avLst/>
          </a:prstGeom>
        </p:spPr>
      </p:pic>
    </p:spTree>
    <p:extLst>
      <p:ext uri="{BB962C8B-B14F-4D97-AF65-F5344CB8AC3E}">
        <p14:creationId xmlns:p14="http://schemas.microsoft.com/office/powerpoint/2010/main" val="155239049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685783"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685783"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28" indent="-171446" algn="l" defTabSz="68578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20"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44208" y="4195283"/>
            <a:ext cx="2484524" cy="801046"/>
          </a:xfrm>
          <a:prstGeom prst="rect">
            <a:avLst/>
          </a:prstGeom>
        </p:spPr>
      </p:pic>
    </p:spTree>
    <p:extLst>
      <p:ext uri="{BB962C8B-B14F-4D97-AF65-F5344CB8AC3E}">
        <p14:creationId xmlns:p14="http://schemas.microsoft.com/office/powerpoint/2010/main" val="60539293"/>
      </p:ext>
    </p:extLst>
  </p:cSld>
  <p:clrMap bg1="lt1" tx1="dk1" bg2="lt2" tx2="dk2" accent1="accent1" accent2="accent2" accent3="accent3" accent4="accent4" accent5="accent5" accent6="accent6" hlink="hlink" folHlink="folHlink"/>
  <p:sldLayoutIdLst>
    <p:sldLayoutId id="214748367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f.pecoraro@irpps.cnr.it"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81BC9588-B9E8-423E-B924-9F7608237105}"/>
              </a:ext>
            </a:extLst>
          </p:cNvPr>
          <p:cNvSpPr>
            <a:spLocks noGrp="1"/>
          </p:cNvSpPr>
          <p:nvPr>
            <p:ph type="ctrTitle"/>
          </p:nvPr>
        </p:nvSpPr>
        <p:spPr/>
        <p:txBody>
          <a:bodyPr/>
          <a:lstStyle/>
          <a:p>
            <a:pPr lvl="0" defTabSz="685783">
              <a:spcBef>
                <a:spcPts val="0"/>
              </a:spcBef>
            </a:pPr>
            <a:r>
              <a:rPr lang="en-GB" sz="5400" dirty="0">
                <a:solidFill>
                  <a:srgbClr val="359442"/>
                </a:solidFill>
                <a:latin typeface="Arial" panose="020B0604020202020204" pitchFamily="34" charset="0"/>
                <a:ea typeface="Tahoma" panose="020B0604030504040204" pitchFamily="34" charset="0"/>
                <a:cs typeface="Arial" panose="020B0604020202020204" pitchFamily="34" charset="0"/>
              </a:rPr>
              <a:t>General Paediatrics 1</a:t>
            </a:r>
            <a:endParaRPr lang="it-IT" dirty="0"/>
          </a:p>
        </p:txBody>
      </p:sp>
      <p:sp>
        <p:nvSpPr>
          <p:cNvPr id="8" name="Sottotitolo 7">
            <a:extLst>
              <a:ext uri="{FF2B5EF4-FFF2-40B4-BE49-F238E27FC236}">
                <a16:creationId xmlns:a16="http://schemas.microsoft.com/office/drawing/2014/main" id="{11C82272-50A6-4C2C-A300-CE52DD25243B}"/>
              </a:ext>
            </a:extLst>
          </p:cNvPr>
          <p:cNvSpPr>
            <a:spLocks noGrp="1"/>
          </p:cNvSpPr>
          <p:nvPr>
            <p:ph type="subTitle" idx="1"/>
          </p:nvPr>
        </p:nvSpPr>
        <p:spPr/>
        <p:txBody>
          <a:bodyPr/>
          <a:lstStyle/>
          <a:p>
            <a:pPr defTabSz="685783"/>
            <a:r>
              <a:rPr lang="it-IT" dirty="0">
                <a:solidFill>
                  <a:srgbClr val="359442"/>
                </a:solidFill>
                <a:latin typeface="Arial" panose="020B0604020202020204" pitchFamily="34" charset="0"/>
                <a:cs typeface="Arial" panose="020B0604020202020204" pitchFamily="34" charset="0"/>
              </a:rPr>
              <a:t>Fabrizio Pecoraro</a:t>
            </a:r>
          </a:p>
        </p:txBody>
      </p:sp>
    </p:spTree>
    <p:extLst>
      <p:ext uri="{BB962C8B-B14F-4D97-AF65-F5344CB8AC3E}">
        <p14:creationId xmlns:p14="http://schemas.microsoft.com/office/powerpoint/2010/main" val="2569287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643DB-E189-4C0F-A4C5-B325ED073872}"/>
              </a:ext>
            </a:extLst>
          </p:cNvPr>
          <p:cNvSpPr>
            <a:spLocks noGrp="1"/>
          </p:cNvSpPr>
          <p:nvPr>
            <p:ph type="title"/>
          </p:nvPr>
        </p:nvSpPr>
        <p:spPr/>
        <p:txBody>
          <a:bodyPr/>
          <a:lstStyle/>
          <a:p>
            <a:r>
              <a:rPr lang="it-IT" dirty="0" err="1"/>
              <a:t>Results</a:t>
            </a:r>
            <a:r>
              <a:rPr lang="it-IT" dirty="0"/>
              <a:t>: </a:t>
            </a:r>
            <a:r>
              <a:rPr lang="en-GB" i="1" dirty="0"/>
              <a:t>Frequency of measures’ adoption</a:t>
            </a: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4214371507"/>
              </p:ext>
            </p:extLst>
          </p:nvPr>
        </p:nvGraphicFramePr>
        <p:xfrm>
          <a:off x="251520" y="627533"/>
          <a:ext cx="8640963" cy="3669135"/>
        </p:xfrm>
        <a:graphic>
          <a:graphicData uri="http://schemas.openxmlformats.org/drawingml/2006/table">
            <a:tbl>
              <a:tblPr>
                <a:tableStyleId>{5C22544A-7EE6-4342-B048-85BDC9FD1C3A}</a:tableStyleId>
              </a:tblPr>
              <a:tblGrid>
                <a:gridCol w="856955">
                  <a:extLst>
                    <a:ext uri="{9D8B030D-6E8A-4147-A177-3AD203B41FA5}">
                      <a16:colId xmlns:a16="http://schemas.microsoft.com/office/drawing/2014/main" val="20000"/>
                    </a:ext>
                  </a:extLst>
                </a:gridCol>
                <a:gridCol w="856955">
                  <a:extLst>
                    <a:ext uri="{9D8B030D-6E8A-4147-A177-3AD203B41FA5}">
                      <a16:colId xmlns:a16="http://schemas.microsoft.com/office/drawing/2014/main" val="20001"/>
                    </a:ext>
                  </a:extLst>
                </a:gridCol>
                <a:gridCol w="856955">
                  <a:extLst>
                    <a:ext uri="{9D8B030D-6E8A-4147-A177-3AD203B41FA5}">
                      <a16:colId xmlns:a16="http://schemas.microsoft.com/office/drawing/2014/main" val="20002"/>
                    </a:ext>
                  </a:extLst>
                </a:gridCol>
                <a:gridCol w="856955">
                  <a:extLst>
                    <a:ext uri="{9D8B030D-6E8A-4147-A177-3AD203B41FA5}">
                      <a16:colId xmlns:a16="http://schemas.microsoft.com/office/drawing/2014/main" val="20003"/>
                    </a:ext>
                  </a:extLst>
                </a:gridCol>
                <a:gridCol w="856955">
                  <a:extLst>
                    <a:ext uri="{9D8B030D-6E8A-4147-A177-3AD203B41FA5}">
                      <a16:colId xmlns:a16="http://schemas.microsoft.com/office/drawing/2014/main" val="20004"/>
                    </a:ext>
                  </a:extLst>
                </a:gridCol>
                <a:gridCol w="71413">
                  <a:extLst>
                    <a:ext uri="{9D8B030D-6E8A-4147-A177-3AD203B41FA5}">
                      <a16:colId xmlns:a16="http://schemas.microsoft.com/office/drawing/2014/main" val="20006"/>
                    </a:ext>
                  </a:extLst>
                </a:gridCol>
                <a:gridCol w="856955">
                  <a:extLst>
                    <a:ext uri="{9D8B030D-6E8A-4147-A177-3AD203B41FA5}">
                      <a16:colId xmlns:a16="http://schemas.microsoft.com/office/drawing/2014/main" val="20007"/>
                    </a:ext>
                  </a:extLst>
                </a:gridCol>
                <a:gridCol w="856955">
                  <a:extLst>
                    <a:ext uri="{9D8B030D-6E8A-4147-A177-3AD203B41FA5}">
                      <a16:colId xmlns:a16="http://schemas.microsoft.com/office/drawing/2014/main" val="20008"/>
                    </a:ext>
                  </a:extLst>
                </a:gridCol>
                <a:gridCol w="856955">
                  <a:extLst>
                    <a:ext uri="{9D8B030D-6E8A-4147-A177-3AD203B41FA5}">
                      <a16:colId xmlns:a16="http://schemas.microsoft.com/office/drawing/2014/main" val="20009"/>
                    </a:ext>
                  </a:extLst>
                </a:gridCol>
                <a:gridCol w="856955">
                  <a:extLst>
                    <a:ext uri="{9D8B030D-6E8A-4147-A177-3AD203B41FA5}">
                      <a16:colId xmlns:a16="http://schemas.microsoft.com/office/drawing/2014/main" val="20010"/>
                    </a:ext>
                  </a:extLst>
                </a:gridCol>
                <a:gridCol w="856955">
                  <a:extLst>
                    <a:ext uri="{9D8B030D-6E8A-4147-A177-3AD203B41FA5}">
                      <a16:colId xmlns:a16="http://schemas.microsoft.com/office/drawing/2014/main" val="20011"/>
                    </a:ext>
                  </a:extLst>
                </a:gridCol>
              </a:tblGrid>
              <a:tr h="574023">
                <a:tc>
                  <a:txBody>
                    <a:bodyPr/>
                    <a:lstStyle/>
                    <a:p>
                      <a:pPr algn="l" fontAlgn="ctr"/>
                      <a:r>
                        <a:rPr lang="en-GB" sz="1400" u="none" strike="noStrike" dirty="0">
                          <a:solidFill>
                            <a:srgbClr val="368E36"/>
                          </a:solidFill>
                          <a:effectLst/>
                          <a:latin typeface="+mj-lt"/>
                        </a:rPr>
                        <a:t> </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p>
                    <a:p>
                      <a:pPr algn="ctr" fontAlgn="ctr"/>
                      <a:r>
                        <a:rPr lang="en-GB" sz="1400" u="none" strike="noStrike" dirty="0">
                          <a:solidFill>
                            <a:srgbClr val="368E36"/>
                          </a:solidFill>
                          <a:effectLst/>
                          <a:latin typeface="+mj-lt"/>
                        </a:rPr>
                        <a:t>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SI </a:t>
                      </a:r>
                    </a:p>
                    <a:p>
                      <a:pPr algn="ctr" fontAlgn="ctr"/>
                      <a:r>
                        <a:rPr lang="en-GB" sz="1400" u="none" strike="noStrike" dirty="0">
                          <a:solidFill>
                            <a:srgbClr val="368E36"/>
                          </a:solidFill>
                          <a:effectLst/>
                          <a:latin typeface="+mj-lt"/>
                        </a:rPr>
                        <a:t>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p>
                    <a:p>
                      <a:pPr algn="ctr" fontAlgn="ctr"/>
                      <a:r>
                        <a:rPr lang="en-GB" sz="1400" u="none" strike="noStrike" dirty="0">
                          <a:solidFill>
                            <a:srgbClr val="368E36"/>
                          </a:solidFill>
                          <a:effectLst/>
                          <a:latin typeface="+mj-lt"/>
                        </a:rPr>
                        <a:t>Measures</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marL="0" marR="0" lvl="0" indent="0" algn="ctr" defTabSz="685783" rtl="0" eaLnBrk="1" fontAlgn="ctr" latinLnBrk="0" hangingPunct="1">
                        <a:lnSpc>
                          <a:spcPct val="100000"/>
                        </a:lnSpc>
                        <a:spcBef>
                          <a:spcPts val="0"/>
                        </a:spcBef>
                        <a:spcAft>
                          <a:spcPts val="0"/>
                        </a:spcAft>
                        <a:buClrTx/>
                        <a:buSzTx/>
                        <a:buFontTx/>
                        <a:buNone/>
                        <a:tabLst/>
                        <a:defRPr/>
                      </a:pPr>
                      <a:r>
                        <a:rPr lang="en-GB" sz="1400" u="none" strike="noStrike" kern="1200" dirty="0">
                          <a:solidFill>
                            <a:srgbClr val="368E36"/>
                          </a:solidFill>
                          <a:effectLst/>
                          <a:latin typeface="+mn-lt"/>
                          <a:ea typeface="+mn-ea"/>
                          <a:cs typeface="+mn-cs"/>
                        </a:rPr>
                        <a:t>SI </a:t>
                      </a:r>
                    </a:p>
                    <a:p>
                      <a:pPr algn="ctr" fontAlgn="ctr"/>
                      <a:r>
                        <a:rPr lang="en-GB" sz="1400" u="none" strike="noStrike" dirty="0">
                          <a:solidFill>
                            <a:srgbClr val="368E36"/>
                          </a:solidFill>
                          <a:effectLst/>
                          <a:latin typeface="+mj-lt"/>
                        </a:rPr>
                        <a:t>Measures </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l" fontAlgn="b"/>
                      <a:r>
                        <a:rPr lang="en-GB" sz="1400" u="none" strike="noStrike" dirty="0">
                          <a:solidFill>
                            <a:srgbClr val="368E36"/>
                          </a:solidFill>
                          <a:effectLst/>
                          <a:latin typeface="+mj-lt"/>
                        </a:rPr>
                        <a:t> </a:t>
                      </a:r>
                      <a:endParaRPr lang="en-GB" sz="1400" b="0" i="0" u="none" strike="noStrike" dirty="0">
                        <a:solidFill>
                          <a:srgbClr val="368E36"/>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endParaRPr lang="en-GB" sz="1400" b="0" i="0" u="none" strike="noStrike" dirty="0">
                        <a:solidFill>
                          <a:srgbClr val="368E36"/>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p>
                    <a:p>
                      <a:pPr algn="ctr" fontAlgn="ctr"/>
                      <a:r>
                        <a:rPr lang="en-GB" sz="1400" u="none" strike="noStrike" dirty="0">
                          <a:solidFill>
                            <a:srgbClr val="368E36"/>
                          </a:solidFill>
                          <a:effectLst/>
                          <a:latin typeface="+mj-lt"/>
                        </a:rPr>
                        <a:t>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SI </a:t>
                      </a:r>
                    </a:p>
                    <a:p>
                      <a:pPr algn="ctr" fontAlgn="ctr"/>
                      <a:r>
                        <a:rPr lang="en-GB" sz="1400" u="none" strike="noStrike" dirty="0">
                          <a:solidFill>
                            <a:srgbClr val="368E36"/>
                          </a:solidFill>
                          <a:effectLst/>
                          <a:latin typeface="+mj-lt"/>
                        </a:rPr>
                        <a:t>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p>
                    <a:p>
                      <a:pPr algn="ctr" fontAlgn="ctr"/>
                      <a:r>
                        <a:rPr lang="en-GB" sz="1400" u="none" strike="noStrike" dirty="0">
                          <a:solidFill>
                            <a:srgbClr val="368E36"/>
                          </a:solidFill>
                          <a:effectLst/>
                          <a:latin typeface="+mj-lt"/>
                        </a:rPr>
                        <a:t>Measures</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marL="0" marR="0" lvl="0" indent="0" algn="ctr" defTabSz="685783" rtl="0" eaLnBrk="1" fontAlgn="ctr" latinLnBrk="0" hangingPunct="1">
                        <a:lnSpc>
                          <a:spcPct val="100000"/>
                        </a:lnSpc>
                        <a:spcBef>
                          <a:spcPts val="0"/>
                        </a:spcBef>
                        <a:spcAft>
                          <a:spcPts val="0"/>
                        </a:spcAft>
                        <a:buClrTx/>
                        <a:buSzTx/>
                        <a:buFontTx/>
                        <a:buNone/>
                        <a:tabLst/>
                        <a:defRPr/>
                      </a:pPr>
                      <a:r>
                        <a:rPr lang="en-GB" sz="1400" u="none" strike="noStrike" kern="1200" dirty="0">
                          <a:solidFill>
                            <a:srgbClr val="368E36"/>
                          </a:solidFill>
                          <a:effectLst/>
                          <a:latin typeface="+mn-lt"/>
                          <a:ea typeface="+mn-ea"/>
                          <a:cs typeface="+mn-cs"/>
                        </a:rPr>
                        <a:t>SI </a:t>
                      </a:r>
                    </a:p>
                    <a:p>
                      <a:pPr algn="ctr" fontAlgn="ctr"/>
                      <a:r>
                        <a:rPr lang="en-GB" sz="1400" u="none" strike="noStrike" dirty="0">
                          <a:solidFill>
                            <a:srgbClr val="368E36"/>
                          </a:solidFill>
                          <a:effectLst/>
                          <a:latin typeface="+mj-lt"/>
                        </a:rPr>
                        <a:t>Measures </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extLst>
                  <a:ext uri="{0D108BD9-81ED-4DB2-BD59-A6C34878D82A}">
                    <a16:rowId xmlns:a16="http://schemas.microsoft.com/office/drawing/2014/main" val="10000"/>
                  </a:ext>
                </a:extLst>
              </a:tr>
              <a:tr h="257926">
                <a:tc>
                  <a:txBody>
                    <a:bodyPr/>
                    <a:lstStyle/>
                    <a:p>
                      <a:pPr algn="l" fontAlgn="b"/>
                      <a:r>
                        <a:rPr lang="en-GB" sz="1400" b="1" u="none" strike="noStrike" dirty="0">
                          <a:effectLst/>
                          <a:latin typeface="+mj-lt"/>
                        </a:rPr>
                        <a:t>GBR </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49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7,4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130</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4,2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BEL</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10,7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5,2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1"/>
                  </a:ext>
                </a:extLst>
              </a:tr>
              <a:tr h="257926">
                <a:tc>
                  <a:txBody>
                    <a:bodyPr/>
                    <a:lstStyle/>
                    <a:p>
                      <a:pPr algn="l" fontAlgn="b"/>
                      <a:r>
                        <a:rPr lang="en-GB" sz="1400" b="1" u="none" strike="noStrike" dirty="0">
                          <a:effectLst/>
                          <a:latin typeface="+mj-lt"/>
                        </a:rPr>
                        <a:t>FIN</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36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8,8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102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4,5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NOR</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4,6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2"/>
                  </a:ext>
                </a:extLst>
              </a:tr>
              <a:tr h="257926">
                <a:tc>
                  <a:txBody>
                    <a:bodyPr/>
                    <a:lstStyle/>
                    <a:p>
                      <a:pPr algn="l" fontAlgn="b"/>
                      <a:r>
                        <a:rPr lang="en-GB" sz="1400" b="1" u="none" strike="noStrike" dirty="0">
                          <a:effectLst/>
                          <a:latin typeface="+mj-lt"/>
                        </a:rPr>
                        <a:t>IRL</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36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7,9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87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4,1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HRV</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4,2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3"/>
                  </a:ext>
                </a:extLst>
              </a:tr>
              <a:tr h="257926">
                <a:tc>
                  <a:txBody>
                    <a:bodyPr/>
                    <a:lstStyle/>
                    <a:p>
                      <a:pPr algn="l" fontAlgn="b"/>
                      <a:r>
                        <a:rPr lang="en-GB" sz="1400" b="1" u="none" strike="noStrike" dirty="0">
                          <a:effectLst/>
                          <a:latin typeface="+mj-lt"/>
                        </a:rPr>
                        <a:t>EST</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8,2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77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4,5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ESP</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2,4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4"/>
                  </a:ext>
                </a:extLst>
              </a:tr>
              <a:tr h="257926">
                <a:tc>
                  <a:txBody>
                    <a:bodyPr/>
                    <a:lstStyle/>
                    <a:p>
                      <a:pPr algn="l" fontAlgn="b"/>
                      <a:r>
                        <a:rPr lang="en-GB" sz="1400" b="1" u="none" strike="noStrike" dirty="0">
                          <a:effectLst/>
                          <a:latin typeface="+mj-lt"/>
                        </a:rPr>
                        <a:t>AUT</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8,1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76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4,7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PRT</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13</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3,5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5"/>
                  </a:ext>
                </a:extLst>
              </a:tr>
              <a:tr h="257926">
                <a:tc>
                  <a:txBody>
                    <a:bodyPr/>
                    <a:lstStyle/>
                    <a:p>
                      <a:pPr algn="l" fontAlgn="b"/>
                      <a:r>
                        <a:rPr lang="en-GB" sz="1400" b="1" u="none" strike="noStrike" dirty="0">
                          <a:effectLst/>
                          <a:latin typeface="+mj-lt"/>
                        </a:rPr>
                        <a:t>DNK</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25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8,2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72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1,4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NLD</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10,3</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5,0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6"/>
                  </a:ext>
                </a:extLst>
              </a:tr>
              <a:tr h="257926">
                <a:tc>
                  <a:txBody>
                    <a:bodyPr/>
                    <a:lstStyle/>
                    <a:p>
                      <a:pPr algn="l" fontAlgn="b"/>
                      <a:r>
                        <a:rPr lang="en-GB" sz="1400" b="1" u="none" strike="noStrike" dirty="0">
                          <a:effectLst/>
                          <a:latin typeface="+mj-lt"/>
                        </a:rPr>
                        <a:t>DEU</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25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9,5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49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4,0</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SLO</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3,7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7"/>
                  </a:ext>
                </a:extLst>
              </a:tr>
              <a:tr h="257926">
                <a:tc>
                  <a:txBody>
                    <a:bodyPr/>
                    <a:lstStyle/>
                    <a:p>
                      <a:pPr algn="l" fontAlgn="b"/>
                      <a:r>
                        <a:rPr lang="en-GB" sz="1400" b="1" u="none" strike="noStrike" dirty="0">
                          <a:effectLst/>
                          <a:latin typeface="+mj-lt"/>
                        </a:rPr>
                        <a:t>LVA</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20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9,9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40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HUN</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8"/>
                  </a:ext>
                </a:extLst>
              </a:tr>
              <a:tr h="257926">
                <a:tc>
                  <a:txBody>
                    <a:bodyPr/>
                    <a:lstStyle/>
                    <a:p>
                      <a:pPr algn="l" fontAlgn="b"/>
                      <a:r>
                        <a:rPr lang="en-GB" sz="1400" b="1" u="none" strike="noStrike" dirty="0">
                          <a:effectLst/>
                          <a:latin typeface="+mj-lt"/>
                        </a:rPr>
                        <a:t>LTU</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10,7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4,9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SWE</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2,7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9"/>
                  </a:ext>
                </a:extLst>
              </a:tr>
              <a:tr h="257926">
                <a:tc>
                  <a:txBody>
                    <a:bodyPr/>
                    <a:lstStyle/>
                    <a:p>
                      <a:pPr algn="l" fontAlgn="b"/>
                      <a:r>
                        <a:rPr lang="en-GB" sz="1400" b="1" u="none" strike="noStrike" dirty="0">
                          <a:effectLst/>
                          <a:latin typeface="+mj-lt"/>
                        </a:rPr>
                        <a:t>ITA</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11,4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26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4,2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CYP</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12,6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6,8</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10"/>
                  </a:ext>
                </a:extLst>
              </a:tr>
              <a:tr h="257926">
                <a:tc>
                  <a:txBody>
                    <a:bodyPr/>
                    <a:lstStyle/>
                    <a:p>
                      <a:pPr algn="l" fontAlgn="b"/>
                      <a:r>
                        <a:rPr lang="en-GB" sz="1400" b="1" u="none" strike="noStrike" dirty="0">
                          <a:effectLst/>
                          <a:latin typeface="+mj-lt"/>
                        </a:rPr>
                        <a:t>BGR</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11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10,5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22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5,4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CZE</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7,6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2,6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11"/>
                  </a:ext>
                </a:extLst>
              </a:tr>
              <a:tr h="257926">
                <a:tc>
                  <a:txBody>
                    <a:bodyPr/>
                    <a:lstStyle/>
                    <a:p>
                      <a:pPr algn="l" fontAlgn="b"/>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fontAlgn="b"/>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fontAlgn="b"/>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fontAlgn="b"/>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fontAlgn="b"/>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ISL</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13,0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5,2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12"/>
                  </a:ext>
                </a:extLst>
              </a:tr>
            </a:tbl>
          </a:graphicData>
        </a:graphic>
      </p:graphicFrame>
      <mc:AlternateContent xmlns:mc="http://schemas.openxmlformats.org/markup-compatibility/2006" xmlns:a14="http://schemas.microsoft.com/office/drawing/2010/main">
        <mc:Choice Requires="a14">
          <p:sp>
            <p:nvSpPr>
              <p:cNvPr id="5" name="Rettangolo 4"/>
              <p:cNvSpPr/>
              <p:nvPr/>
            </p:nvSpPr>
            <p:spPr>
              <a:xfrm>
                <a:off x="178814" y="4392190"/>
                <a:ext cx="1795218" cy="600421"/>
              </a:xfrm>
              <a:prstGeom prst="rect">
                <a:avLst/>
              </a:prstGeom>
              <a:solidFill>
                <a:schemeClr val="bg1"/>
              </a:solidFill>
            </p:spPr>
            <p:txBody>
              <a:bodyPr wrap="square">
                <a:spAutoFit/>
              </a:bodyPr>
              <a:lstStyle/>
              <a:p>
                <a:pPr algn="ctr"/>
                <a14:m>
                  <m:oMathPara xmlns:m="http://schemas.openxmlformats.org/officeDocument/2006/math">
                    <m:oMathParaPr>
                      <m:jc m:val="left"/>
                    </m:oMathParaPr>
                    <m:oMath xmlns:m="http://schemas.openxmlformats.org/officeDocument/2006/math">
                      <m:r>
                        <a:rPr lang="it-IT" sz="1600" b="0" i="1" smtClean="0">
                          <a:solidFill>
                            <a:srgbClr val="368E36"/>
                          </a:solidFill>
                          <a:latin typeface="Cambria Math" panose="02040503050406030204" pitchFamily="18" charset="0"/>
                        </a:rPr>
                        <m:t>𝑆𝐼</m:t>
                      </m:r>
                      <m:r>
                        <a:rPr lang="en-US" sz="1600" i="1" smtClean="0">
                          <a:solidFill>
                            <a:srgbClr val="368E36"/>
                          </a:solidFill>
                          <a:latin typeface="Cambria Math" panose="02040503050406030204" pitchFamily="18" charset="0"/>
                        </a:rPr>
                        <m:t>=</m:t>
                      </m:r>
                      <m:f>
                        <m:fPr>
                          <m:ctrlPr>
                            <a:rPr lang="en-US" sz="1600" i="1" smtClean="0">
                              <a:solidFill>
                                <a:srgbClr val="368E36"/>
                              </a:solidFill>
                              <a:latin typeface="Cambria Math" panose="02040503050406030204" pitchFamily="18" charset="0"/>
                            </a:rPr>
                          </m:ctrlPr>
                        </m:fPr>
                        <m:num>
                          <m:nary>
                            <m:naryPr>
                              <m:chr m:val="∑"/>
                              <m:limLoc m:val="subSup"/>
                              <m:ctrlPr>
                                <a:rPr lang="en-US" sz="1600" i="1" smtClean="0">
                                  <a:solidFill>
                                    <a:srgbClr val="368E36"/>
                                  </a:solidFill>
                                  <a:latin typeface="Cambria Math" panose="02040503050406030204" pitchFamily="18" charset="0"/>
                                </a:rPr>
                              </m:ctrlPr>
                            </m:naryPr>
                            <m:sub>
                              <m:r>
                                <m:rPr>
                                  <m:brk m:alnAt="25"/>
                                </m:rPr>
                                <a:rPr lang="it-IT" sz="1600" b="0" i="1" smtClean="0">
                                  <a:solidFill>
                                    <a:srgbClr val="368E36"/>
                                  </a:solidFill>
                                  <a:latin typeface="Cambria Math" panose="02040503050406030204" pitchFamily="18" charset="0"/>
                                </a:rPr>
                                <m:t>𝑖</m:t>
                              </m:r>
                              <m:r>
                                <a:rPr lang="it-IT" sz="1600" b="0" i="1" smtClean="0">
                                  <a:solidFill>
                                    <a:srgbClr val="368E36"/>
                                  </a:solidFill>
                                  <a:latin typeface="Cambria Math" panose="02040503050406030204" pitchFamily="18" charset="0"/>
                                </a:rPr>
                                <m:t>=1</m:t>
                              </m:r>
                            </m:sub>
                            <m:sup>
                              <m:r>
                                <a:rPr lang="it-IT" sz="1600" b="0" i="1" smtClean="0">
                                  <a:solidFill>
                                    <a:srgbClr val="368E36"/>
                                  </a:solidFill>
                                  <a:latin typeface="Cambria Math" panose="02040503050406030204" pitchFamily="18" charset="0"/>
                                </a:rPr>
                                <m:t>𝑘</m:t>
                              </m:r>
                            </m:sup>
                            <m:e>
                              <m:sSub>
                                <m:sSubPr>
                                  <m:ctrlPr>
                                    <a:rPr lang="en-US" sz="1600" i="1" smtClean="0">
                                      <a:solidFill>
                                        <a:srgbClr val="368E36"/>
                                      </a:solidFill>
                                      <a:latin typeface="Cambria Math" panose="02040503050406030204" pitchFamily="18" charset="0"/>
                                    </a:rPr>
                                  </m:ctrlPr>
                                </m:sSubPr>
                                <m:e>
                                  <m:r>
                                    <a:rPr lang="it-IT" sz="1600" b="0" i="1" smtClean="0">
                                      <a:solidFill>
                                        <a:srgbClr val="368E36"/>
                                      </a:solidFill>
                                      <a:latin typeface="Cambria Math" panose="02040503050406030204" pitchFamily="18" charset="0"/>
                                    </a:rPr>
                                    <m:t>𝑛</m:t>
                                  </m:r>
                                </m:e>
                                <m:sub>
                                  <m:r>
                                    <a:rPr lang="it-IT" sz="1600" b="0" i="1" smtClean="0">
                                      <a:solidFill>
                                        <a:srgbClr val="368E36"/>
                                      </a:solidFill>
                                      <a:latin typeface="Cambria Math" panose="02040503050406030204" pitchFamily="18" charset="0"/>
                                    </a:rPr>
                                    <m:t>𝑖</m:t>
                                  </m:r>
                                </m:sub>
                              </m:sSub>
                            </m:e>
                          </m:nary>
                        </m:num>
                        <m:den>
                          <m:r>
                            <a:rPr lang="it-IT" sz="1600" b="0" i="1" smtClean="0">
                              <a:solidFill>
                                <a:srgbClr val="368E36"/>
                              </a:solidFill>
                              <a:latin typeface="Cambria Math" panose="02040503050406030204" pitchFamily="18" charset="0"/>
                            </a:rPr>
                            <m:t>𝑘</m:t>
                          </m:r>
                        </m:den>
                      </m:f>
                    </m:oMath>
                  </m:oMathPara>
                </a14:m>
                <a:endParaRPr lang="en-US" sz="1600" i="1" dirty="0">
                  <a:solidFill>
                    <a:srgbClr val="368E36"/>
                  </a:solidFill>
                </a:endParaRPr>
              </a:p>
            </p:txBody>
          </p:sp>
        </mc:Choice>
        <mc:Fallback xmlns="">
          <p:sp>
            <p:nvSpPr>
              <p:cNvPr id="5" name="Rettangolo 4"/>
              <p:cNvSpPr>
                <a:spLocks noRot="1" noChangeAspect="1" noMove="1" noResize="1" noEditPoints="1" noAdjustHandles="1" noChangeArrowheads="1" noChangeShapeType="1" noTextEdit="1"/>
              </p:cNvSpPr>
              <p:nvPr/>
            </p:nvSpPr>
            <p:spPr>
              <a:xfrm>
                <a:off x="178814" y="4392190"/>
                <a:ext cx="1795218" cy="600421"/>
              </a:xfrm>
              <a:prstGeom prst="rect">
                <a:avLst/>
              </a:prstGeom>
              <a:blipFill>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 name="Rettangolo 5">
                <a:extLst>
                  <a:ext uri="{FF2B5EF4-FFF2-40B4-BE49-F238E27FC236}">
                    <a16:creationId xmlns:a16="http://schemas.microsoft.com/office/drawing/2014/main" id="{F42673C7-6015-446C-AFAB-E6C5DF0735D2}"/>
                  </a:ext>
                </a:extLst>
              </p:cNvPr>
              <p:cNvSpPr/>
              <p:nvPr/>
            </p:nvSpPr>
            <p:spPr>
              <a:xfrm>
                <a:off x="1835880" y="4332282"/>
                <a:ext cx="3096160" cy="735845"/>
              </a:xfrm>
              <a:prstGeom prst="rect">
                <a:avLst/>
              </a:prstGeom>
              <a:solidFill>
                <a:schemeClr val="bg1"/>
              </a:solidFill>
            </p:spPr>
            <p:txBody>
              <a:bodyPr wrap="none" anchor="ctr">
                <a:noAutofit/>
              </a:bodyPr>
              <a:lstStyle/>
              <a:p>
                <a:r>
                  <a:rPr lang="en-GB" i="1" dirty="0">
                    <a:solidFill>
                      <a:srgbClr val="368E36"/>
                    </a:solidFill>
                  </a:rPr>
                  <a:t>k: # measures adopted by the country</a:t>
                </a:r>
              </a:p>
              <a:p>
                <a14:m>
                  <m:oMath xmlns:m="http://schemas.openxmlformats.org/officeDocument/2006/math">
                    <m:sSub>
                      <m:sSubPr>
                        <m:ctrlPr>
                          <a:rPr lang="en-US" i="1">
                            <a:solidFill>
                              <a:srgbClr val="368E36"/>
                            </a:solidFill>
                            <a:latin typeface="Cambria Math" panose="02040503050406030204" pitchFamily="18" charset="0"/>
                          </a:rPr>
                        </m:ctrlPr>
                      </m:sSubPr>
                      <m:e>
                        <m:r>
                          <a:rPr lang="it-IT" i="1">
                            <a:solidFill>
                              <a:srgbClr val="368E36"/>
                            </a:solidFill>
                            <a:latin typeface="Cambria Math" panose="02040503050406030204" pitchFamily="18" charset="0"/>
                          </a:rPr>
                          <m:t>𝑛</m:t>
                        </m:r>
                      </m:e>
                      <m:sub>
                        <m:r>
                          <a:rPr lang="it-IT" i="1">
                            <a:solidFill>
                              <a:srgbClr val="368E36"/>
                            </a:solidFill>
                            <a:latin typeface="Cambria Math" panose="02040503050406030204" pitchFamily="18" charset="0"/>
                          </a:rPr>
                          <m:t>𝑖</m:t>
                        </m:r>
                      </m:sub>
                    </m:sSub>
                  </m:oMath>
                </a14:m>
                <a:r>
                  <a:rPr lang="en-GB" i="1" dirty="0">
                    <a:solidFill>
                      <a:srgbClr val="368E36"/>
                    </a:solidFill>
                  </a:rPr>
                  <a:t>: # countries adopting the </a:t>
                </a:r>
                <a:r>
                  <a:rPr lang="en-GB" i="1" dirty="0" err="1">
                    <a:solidFill>
                      <a:srgbClr val="368E36"/>
                    </a:solidFill>
                  </a:rPr>
                  <a:t>i-th</a:t>
                </a:r>
                <a:r>
                  <a:rPr lang="en-GB" i="1" dirty="0">
                    <a:solidFill>
                      <a:srgbClr val="368E36"/>
                    </a:solidFill>
                  </a:rPr>
                  <a:t> measure</a:t>
                </a:r>
              </a:p>
            </p:txBody>
          </p:sp>
        </mc:Choice>
        <mc:Fallback xmlns="">
          <p:sp>
            <p:nvSpPr>
              <p:cNvPr id="6" name="Rettangolo 5">
                <a:extLst>
                  <a:ext uri="{FF2B5EF4-FFF2-40B4-BE49-F238E27FC236}">
                    <a16:creationId xmlns:a16="http://schemas.microsoft.com/office/drawing/2014/main" id="{F42673C7-6015-446C-AFAB-E6C5DF0735D2}"/>
                  </a:ext>
                </a:extLst>
              </p:cNvPr>
              <p:cNvSpPr>
                <a:spLocks noRot="1" noChangeAspect="1" noMove="1" noResize="1" noEditPoints="1" noAdjustHandles="1" noChangeArrowheads="1" noChangeShapeType="1" noTextEdit="1"/>
              </p:cNvSpPr>
              <p:nvPr/>
            </p:nvSpPr>
            <p:spPr>
              <a:xfrm>
                <a:off x="1835880" y="4332282"/>
                <a:ext cx="3096160" cy="735845"/>
              </a:xfrm>
              <a:prstGeom prst="rect">
                <a:avLst/>
              </a:prstGeom>
              <a:blipFill>
                <a:blip r:embed="rId4"/>
                <a:stretch>
                  <a:fillRect l="-591" r="-1772"/>
                </a:stretch>
              </a:blipFill>
            </p:spPr>
            <p:txBody>
              <a:bodyPr/>
              <a:lstStyle/>
              <a:p>
                <a:r>
                  <a:rPr lang="it-IT">
                    <a:noFill/>
                  </a:rPr>
                  <a:t> </a:t>
                </a:r>
              </a:p>
            </p:txBody>
          </p:sp>
        </mc:Fallback>
      </mc:AlternateContent>
      <p:sp>
        <p:nvSpPr>
          <p:cNvPr id="10" name="Freccia in giù 9">
            <a:extLst>
              <a:ext uri="{FF2B5EF4-FFF2-40B4-BE49-F238E27FC236}">
                <a16:creationId xmlns:a16="http://schemas.microsoft.com/office/drawing/2014/main" id="{3FA7744F-D3BD-4806-BE5D-9EE54CDC3701}"/>
              </a:ext>
            </a:extLst>
          </p:cNvPr>
          <p:cNvSpPr/>
          <p:nvPr/>
        </p:nvSpPr>
        <p:spPr>
          <a:xfrm rot="16200000">
            <a:off x="1572739" y="4590236"/>
            <a:ext cx="181737" cy="231886"/>
          </a:xfrm>
          <a:prstGeom prst="downArrow">
            <a:avLst/>
          </a:prstGeom>
          <a:solidFill>
            <a:srgbClr val="F68F00"/>
          </a:solidFill>
          <a:ln w="6350">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1600" dirty="0"/>
          </a:p>
        </p:txBody>
      </p:sp>
      <p:sp>
        <p:nvSpPr>
          <p:cNvPr id="11" name="Ovale 10">
            <a:extLst>
              <a:ext uri="{FF2B5EF4-FFF2-40B4-BE49-F238E27FC236}">
                <a16:creationId xmlns:a16="http://schemas.microsoft.com/office/drawing/2014/main" id="{1A1F917F-9084-4EC6-ADE0-D4394F646ABE}"/>
              </a:ext>
            </a:extLst>
          </p:cNvPr>
          <p:cNvSpPr/>
          <p:nvPr/>
        </p:nvSpPr>
        <p:spPr>
          <a:xfrm>
            <a:off x="1" y="4314596"/>
            <a:ext cx="5148063" cy="814764"/>
          </a:xfrm>
          <a:prstGeom prst="ellipse">
            <a:avLst/>
          </a:prstGeom>
          <a:noFill/>
          <a:ln>
            <a:solidFill>
              <a:srgbClr val="F68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600"/>
          </a:p>
        </p:txBody>
      </p:sp>
    </p:spTree>
    <p:extLst>
      <p:ext uri="{BB962C8B-B14F-4D97-AF65-F5344CB8AC3E}">
        <p14:creationId xmlns:p14="http://schemas.microsoft.com/office/powerpoint/2010/main" val="1243709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876BD21-C662-4286-95F8-72BBC491F350}"/>
              </a:ext>
            </a:extLst>
          </p:cNvPr>
          <p:cNvSpPr>
            <a:spLocks noGrp="1"/>
          </p:cNvSpPr>
          <p:nvPr>
            <p:ph type="title"/>
          </p:nvPr>
        </p:nvSpPr>
        <p:spPr/>
        <p:txBody>
          <a:bodyPr/>
          <a:lstStyle/>
          <a:p>
            <a:r>
              <a:rPr lang="en-GB" dirty="0"/>
              <a:t>Results: </a:t>
            </a:r>
            <a:r>
              <a:rPr lang="en-GB" i="1" dirty="0"/>
              <a:t>Communalities vs. Specificities</a:t>
            </a:r>
          </a:p>
        </p:txBody>
      </p:sp>
      <p:pic>
        <p:nvPicPr>
          <p:cNvPr id="6" name="Immagine 5">
            <a:extLst>
              <a:ext uri="{FF2B5EF4-FFF2-40B4-BE49-F238E27FC236}">
                <a16:creationId xmlns:a16="http://schemas.microsoft.com/office/drawing/2014/main" id="{21F93A2D-1191-46A6-B559-CDEF762042D9}"/>
              </a:ext>
            </a:extLst>
          </p:cNvPr>
          <p:cNvPicPr>
            <a:picLocks noChangeAspect="1"/>
          </p:cNvPicPr>
          <p:nvPr/>
        </p:nvPicPr>
        <p:blipFill>
          <a:blip r:embed="rId2"/>
          <a:stretch>
            <a:fillRect/>
          </a:stretch>
        </p:blipFill>
        <p:spPr>
          <a:xfrm>
            <a:off x="35496" y="1205729"/>
            <a:ext cx="5161550" cy="2667331"/>
          </a:xfrm>
          <a:prstGeom prst="rect">
            <a:avLst/>
          </a:prstGeom>
        </p:spPr>
      </p:pic>
      <p:sp>
        <p:nvSpPr>
          <p:cNvPr id="7" name="Rettangolo 6">
            <a:extLst>
              <a:ext uri="{FF2B5EF4-FFF2-40B4-BE49-F238E27FC236}">
                <a16:creationId xmlns:a16="http://schemas.microsoft.com/office/drawing/2014/main" id="{78E03264-3886-44F9-945D-C508ACA54975}"/>
              </a:ext>
            </a:extLst>
          </p:cNvPr>
          <p:cNvSpPr/>
          <p:nvPr/>
        </p:nvSpPr>
        <p:spPr>
          <a:xfrm>
            <a:off x="6099666" y="627534"/>
            <a:ext cx="1928718" cy="1015663"/>
          </a:xfrm>
          <a:prstGeom prst="rect">
            <a:avLst/>
          </a:prstGeom>
          <a:solidFill>
            <a:schemeClr val="bg1"/>
          </a:solidFill>
        </p:spPr>
        <p:txBody>
          <a:bodyPr wrap="square">
            <a:spAutoFit/>
          </a:bodyPr>
          <a:lstStyle/>
          <a:p>
            <a:pPr algn="ctr"/>
            <a:r>
              <a:rPr lang="en-GB" sz="2000" i="1" dirty="0">
                <a:solidFill>
                  <a:srgbClr val="C00000"/>
                </a:solidFill>
              </a:rPr>
              <a:t>+ measures </a:t>
            </a:r>
          </a:p>
          <a:p>
            <a:pPr algn="ctr"/>
            <a:r>
              <a:rPr lang="en-GB" sz="2000" i="1" dirty="0">
                <a:solidFill>
                  <a:srgbClr val="C00000"/>
                </a:solidFill>
              </a:rPr>
              <a:t>+ sub-categories </a:t>
            </a:r>
          </a:p>
          <a:p>
            <a:pPr algn="ctr"/>
            <a:r>
              <a:rPr lang="en-GB" sz="2000" i="1" dirty="0">
                <a:solidFill>
                  <a:srgbClr val="C00000"/>
                </a:solidFill>
              </a:rPr>
              <a:t>+ breadth </a:t>
            </a:r>
          </a:p>
        </p:txBody>
      </p:sp>
      <p:sp>
        <p:nvSpPr>
          <p:cNvPr id="8" name="Rettangolo 7">
            <a:extLst>
              <a:ext uri="{FF2B5EF4-FFF2-40B4-BE49-F238E27FC236}">
                <a16:creationId xmlns:a16="http://schemas.microsoft.com/office/drawing/2014/main" id="{EFEB12D3-9CC3-4875-8E3B-E2DA2FF5451C}"/>
              </a:ext>
            </a:extLst>
          </p:cNvPr>
          <p:cNvSpPr/>
          <p:nvPr/>
        </p:nvSpPr>
        <p:spPr>
          <a:xfrm>
            <a:off x="6099666" y="2620830"/>
            <a:ext cx="1928718" cy="1015663"/>
          </a:xfrm>
          <a:prstGeom prst="rect">
            <a:avLst/>
          </a:prstGeom>
          <a:solidFill>
            <a:schemeClr val="bg1"/>
          </a:solidFill>
        </p:spPr>
        <p:txBody>
          <a:bodyPr wrap="square">
            <a:spAutoFit/>
          </a:bodyPr>
          <a:lstStyle/>
          <a:p>
            <a:pPr algn="ctr"/>
            <a:r>
              <a:rPr lang="en-GB" sz="2000" i="1" dirty="0">
                <a:solidFill>
                  <a:schemeClr val="accent1"/>
                </a:solidFill>
              </a:rPr>
              <a:t>+ measures </a:t>
            </a:r>
          </a:p>
          <a:p>
            <a:pPr algn="ctr"/>
            <a:r>
              <a:rPr lang="en-GB" sz="2000" i="1" dirty="0">
                <a:solidFill>
                  <a:schemeClr val="accent1"/>
                </a:solidFill>
              </a:rPr>
              <a:t>+ sparsity  </a:t>
            </a:r>
          </a:p>
          <a:p>
            <a:pPr algn="ctr"/>
            <a:r>
              <a:rPr lang="en-GB" sz="2000" i="1" dirty="0">
                <a:solidFill>
                  <a:schemeClr val="accent1"/>
                </a:solidFill>
              </a:rPr>
              <a:t>+ specificity  </a:t>
            </a:r>
          </a:p>
        </p:txBody>
      </p:sp>
      <p:sp>
        <p:nvSpPr>
          <p:cNvPr id="9" name="Rettangolo con angoli arrotondati 8">
            <a:extLst>
              <a:ext uri="{FF2B5EF4-FFF2-40B4-BE49-F238E27FC236}">
                <a16:creationId xmlns:a16="http://schemas.microsoft.com/office/drawing/2014/main" id="{5EB078E4-DA85-4C3C-BCCD-2C69BB436B9F}"/>
              </a:ext>
            </a:extLst>
          </p:cNvPr>
          <p:cNvSpPr/>
          <p:nvPr/>
        </p:nvSpPr>
        <p:spPr>
          <a:xfrm rot="593930">
            <a:off x="425208" y="1738516"/>
            <a:ext cx="4063100" cy="995314"/>
          </a:xfrm>
          <a:prstGeom prst="roundRect">
            <a:avLst/>
          </a:prstGeom>
          <a:solidFill>
            <a:srgbClr val="F2F2F2">
              <a:alpha val="20000"/>
            </a:srgbClr>
          </a:solid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11" name="Connettore curvo 10">
            <a:extLst>
              <a:ext uri="{FF2B5EF4-FFF2-40B4-BE49-F238E27FC236}">
                <a16:creationId xmlns:a16="http://schemas.microsoft.com/office/drawing/2014/main" id="{C789DBF4-9AEB-4470-9F14-CB27D1D3E675}"/>
              </a:ext>
            </a:extLst>
          </p:cNvPr>
          <p:cNvCxnSpPr>
            <a:cxnSpLocks/>
            <a:stCxn id="9" idx="3"/>
            <a:endCxn id="8" idx="1"/>
          </p:cNvCxnSpPr>
          <p:nvPr/>
        </p:nvCxnSpPr>
        <p:spPr>
          <a:xfrm>
            <a:off x="4458064" y="2585415"/>
            <a:ext cx="1641602" cy="543247"/>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ttangolo con angoli arrotondati 12">
            <a:extLst>
              <a:ext uri="{FF2B5EF4-FFF2-40B4-BE49-F238E27FC236}">
                <a16:creationId xmlns:a16="http://schemas.microsoft.com/office/drawing/2014/main" id="{DAA56659-D7C3-49A3-A22D-79A03EF85918}"/>
              </a:ext>
            </a:extLst>
          </p:cNvPr>
          <p:cNvSpPr/>
          <p:nvPr/>
        </p:nvSpPr>
        <p:spPr>
          <a:xfrm rot="20183830">
            <a:off x="298358" y="2266260"/>
            <a:ext cx="4299501" cy="541611"/>
          </a:xfrm>
          <a:prstGeom prst="roundRect">
            <a:avLst/>
          </a:prstGeom>
          <a:solidFill>
            <a:srgbClr val="F2F2F2">
              <a:alpha val="20000"/>
            </a:srgbClr>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14" name="Connettore curvo 13">
            <a:extLst>
              <a:ext uri="{FF2B5EF4-FFF2-40B4-BE49-F238E27FC236}">
                <a16:creationId xmlns:a16="http://schemas.microsoft.com/office/drawing/2014/main" id="{E04A89C5-B7B1-4D96-A616-48724E7C9B2C}"/>
              </a:ext>
            </a:extLst>
          </p:cNvPr>
          <p:cNvCxnSpPr>
            <a:cxnSpLocks/>
            <a:stCxn id="13" idx="3"/>
            <a:endCxn id="7" idx="1"/>
          </p:cNvCxnSpPr>
          <p:nvPr/>
        </p:nvCxnSpPr>
        <p:spPr>
          <a:xfrm flipV="1">
            <a:off x="4418017" y="1135366"/>
            <a:ext cx="1681649" cy="540952"/>
          </a:xfrm>
          <a:prstGeom prst="curvedConnector3">
            <a:avLst>
              <a:gd name="adj1" fmla="val 50000"/>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3" name="Rettangolo 22">
            <a:extLst>
              <a:ext uri="{FF2B5EF4-FFF2-40B4-BE49-F238E27FC236}">
                <a16:creationId xmlns:a16="http://schemas.microsoft.com/office/drawing/2014/main" id="{4CD50DC4-F8FD-4517-B82E-0A62648DE188}"/>
              </a:ext>
            </a:extLst>
          </p:cNvPr>
          <p:cNvSpPr/>
          <p:nvPr/>
        </p:nvSpPr>
        <p:spPr>
          <a:xfrm>
            <a:off x="48235" y="4076367"/>
            <a:ext cx="9036496" cy="1015663"/>
          </a:xfrm>
          <a:prstGeom prst="rect">
            <a:avLst/>
          </a:prstGeom>
          <a:solidFill>
            <a:schemeClr val="bg1"/>
          </a:solidFill>
        </p:spPr>
        <p:txBody>
          <a:bodyPr wrap="square">
            <a:spAutoFit/>
          </a:bodyPr>
          <a:lstStyle/>
          <a:p>
            <a:pPr algn="ctr"/>
            <a:r>
              <a:rPr lang="en-GB" sz="2000" i="1" dirty="0">
                <a:solidFill>
                  <a:srgbClr val="F68F00"/>
                </a:solidFill>
              </a:rPr>
              <a:t>countries with a: </a:t>
            </a:r>
          </a:p>
          <a:p>
            <a:pPr algn="ctr"/>
            <a:r>
              <a:rPr lang="en-GB" sz="2000" i="1" dirty="0">
                <a:solidFill>
                  <a:srgbClr val="368E36"/>
                </a:solidFill>
              </a:rPr>
              <a:t>limited number of measures </a:t>
            </a:r>
            <a:r>
              <a:rPr lang="en-GB" sz="2000" i="1" dirty="0">
                <a:solidFill>
                  <a:srgbClr val="F68F00"/>
                </a:solidFill>
              </a:rPr>
              <a:t>focused on </a:t>
            </a:r>
            <a:r>
              <a:rPr lang="en-GB" sz="2000" i="1" dirty="0">
                <a:solidFill>
                  <a:srgbClr val="368E36"/>
                </a:solidFill>
              </a:rPr>
              <a:t>common</a:t>
            </a:r>
            <a:r>
              <a:rPr lang="en-GB" sz="2000" i="1" dirty="0">
                <a:solidFill>
                  <a:srgbClr val="F68F00"/>
                </a:solidFill>
              </a:rPr>
              <a:t> sub-categories </a:t>
            </a:r>
          </a:p>
          <a:p>
            <a:pPr algn="ctr"/>
            <a:r>
              <a:rPr lang="en-GB" sz="2000" i="1" dirty="0">
                <a:solidFill>
                  <a:srgbClr val="368E36"/>
                </a:solidFill>
              </a:rPr>
              <a:t>consistent number of measures </a:t>
            </a:r>
            <a:r>
              <a:rPr lang="en-GB" sz="2000" i="1" dirty="0">
                <a:solidFill>
                  <a:srgbClr val="F68F00"/>
                </a:solidFill>
              </a:rPr>
              <a:t>include their own </a:t>
            </a:r>
            <a:r>
              <a:rPr lang="en-GB" sz="2000" i="1" dirty="0">
                <a:solidFill>
                  <a:srgbClr val="368E36"/>
                </a:solidFill>
              </a:rPr>
              <a:t>specificities</a:t>
            </a:r>
          </a:p>
        </p:txBody>
      </p:sp>
    </p:spTree>
    <p:extLst>
      <p:ext uri="{BB962C8B-B14F-4D97-AF65-F5344CB8AC3E}">
        <p14:creationId xmlns:p14="http://schemas.microsoft.com/office/powerpoint/2010/main" val="2264383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3"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643DB-E189-4C0F-A4C5-B325ED073872}"/>
              </a:ext>
            </a:extLst>
          </p:cNvPr>
          <p:cNvSpPr>
            <a:spLocks noGrp="1"/>
          </p:cNvSpPr>
          <p:nvPr>
            <p:ph type="title"/>
          </p:nvPr>
        </p:nvSpPr>
        <p:spPr/>
        <p:txBody>
          <a:bodyPr/>
          <a:lstStyle/>
          <a:p>
            <a:r>
              <a:rPr lang="it-IT" dirty="0" err="1"/>
              <a:t>Results</a:t>
            </a:r>
            <a:r>
              <a:rPr lang="it-IT" dirty="0"/>
              <a:t>: </a:t>
            </a:r>
            <a:r>
              <a:rPr lang="en-GB" i="1" dirty="0"/>
              <a:t>Frequency of measures’ adoption</a:t>
            </a:r>
            <a:endParaRPr lang="it-IT" dirty="0"/>
          </a:p>
        </p:txBody>
      </p:sp>
      <p:sp>
        <p:nvSpPr>
          <p:cNvPr id="5" name="Rettangolo 4"/>
          <p:cNvSpPr/>
          <p:nvPr/>
        </p:nvSpPr>
        <p:spPr>
          <a:xfrm>
            <a:off x="48235" y="4731990"/>
            <a:ext cx="9036496" cy="400110"/>
          </a:xfrm>
          <a:prstGeom prst="rect">
            <a:avLst/>
          </a:prstGeom>
          <a:solidFill>
            <a:schemeClr val="bg1"/>
          </a:solidFill>
        </p:spPr>
        <p:txBody>
          <a:bodyPr wrap="square">
            <a:spAutoFit/>
          </a:bodyPr>
          <a:lstStyle/>
          <a:p>
            <a:pPr algn="ctr"/>
            <a:r>
              <a:rPr lang="en-US" sz="2000" i="1" dirty="0">
                <a:solidFill>
                  <a:srgbClr val="F68F00"/>
                </a:solidFill>
              </a:rPr>
              <a:t>high sparsity of collected measures </a:t>
            </a:r>
          </a:p>
        </p:txBody>
      </p:sp>
      <p:graphicFrame>
        <p:nvGraphicFramePr>
          <p:cNvPr id="3" name="Tabella 2"/>
          <p:cNvGraphicFramePr>
            <a:graphicFrameLocks noGrp="1"/>
          </p:cNvGraphicFramePr>
          <p:nvPr/>
        </p:nvGraphicFramePr>
        <p:xfrm>
          <a:off x="251520" y="627533"/>
          <a:ext cx="8640963" cy="3815193"/>
        </p:xfrm>
        <a:graphic>
          <a:graphicData uri="http://schemas.openxmlformats.org/drawingml/2006/table">
            <a:tbl>
              <a:tblPr>
                <a:tableStyleId>{5C22544A-7EE6-4342-B048-85BDC9FD1C3A}</a:tableStyleId>
              </a:tblPr>
              <a:tblGrid>
                <a:gridCol w="856955">
                  <a:extLst>
                    <a:ext uri="{9D8B030D-6E8A-4147-A177-3AD203B41FA5}">
                      <a16:colId xmlns:a16="http://schemas.microsoft.com/office/drawing/2014/main" val="20000"/>
                    </a:ext>
                  </a:extLst>
                </a:gridCol>
                <a:gridCol w="856955">
                  <a:extLst>
                    <a:ext uri="{9D8B030D-6E8A-4147-A177-3AD203B41FA5}">
                      <a16:colId xmlns:a16="http://schemas.microsoft.com/office/drawing/2014/main" val="20001"/>
                    </a:ext>
                  </a:extLst>
                </a:gridCol>
                <a:gridCol w="856955">
                  <a:extLst>
                    <a:ext uri="{9D8B030D-6E8A-4147-A177-3AD203B41FA5}">
                      <a16:colId xmlns:a16="http://schemas.microsoft.com/office/drawing/2014/main" val="20002"/>
                    </a:ext>
                  </a:extLst>
                </a:gridCol>
                <a:gridCol w="856955">
                  <a:extLst>
                    <a:ext uri="{9D8B030D-6E8A-4147-A177-3AD203B41FA5}">
                      <a16:colId xmlns:a16="http://schemas.microsoft.com/office/drawing/2014/main" val="20003"/>
                    </a:ext>
                  </a:extLst>
                </a:gridCol>
                <a:gridCol w="856955">
                  <a:extLst>
                    <a:ext uri="{9D8B030D-6E8A-4147-A177-3AD203B41FA5}">
                      <a16:colId xmlns:a16="http://schemas.microsoft.com/office/drawing/2014/main" val="20004"/>
                    </a:ext>
                  </a:extLst>
                </a:gridCol>
                <a:gridCol w="71413">
                  <a:extLst>
                    <a:ext uri="{9D8B030D-6E8A-4147-A177-3AD203B41FA5}">
                      <a16:colId xmlns:a16="http://schemas.microsoft.com/office/drawing/2014/main" val="20006"/>
                    </a:ext>
                  </a:extLst>
                </a:gridCol>
                <a:gridCol w="856955">
                  <a:extLst>
                    <a:ext uri="{9D8B030D-6E8A-4147-A177-3AD203B41FA5}">
                      <a16:colId xmlns:a16="http://schemas.microsoft.com/office/drawing/2014/main" val="20007"/>
                    </a:ext>
                  </a:extLst>
                </a:gridCol>
                <a:gridCol w="856955">
                  <a:extLst>
                    <a:ext uri="{9D8B030D-6E8A-4147-A177-3AD203B41FA5}">
                      <a16:colId xmlns:a16="http://schemas.microsoft.com/office/drawing/2014/main" val="20008"/>
                    </a:ext>
                  </a:extLst>
                </a:gridCol>
                <a:gridCol w="856955">
                  <a:extLst>
                    <a:ext uri="{9D8B030D-6E8A-4147-A177-3AD203B41FA5}">
                      <a16:colId xmlns:a16="http://schemas.microsoft.com/office/drawing/2014/main" val="20009"/>
                    </a:ext>
                  </a:extLst>
                </a:gridCol>
                <a:gridCol w="856955">
                  <a:extLst>
                    <a:ext uri="{9D8B030D-6E8A-4147-A177-3AD203B41FA5}">
                      <a16:colId xmlns:a16="http://schemas.microsoft.com/office/drawing/2014/main" val="20010"/>
                    </a:ext>
                  </a:extLst>
                </a:gridCol>
                <a:gridCol w="856955">
                  <a:extLst>
                    <a:ext uri="{9D8B030D-6E8A-4147-A177-3AD203B41FA5}">
                      <a16:colId xmlns:a16="http://schemas.microsoft.com/office/drawing/2014/main" val="20011"/>
                    </a:ext>
                  </a:extLst>
                </a:gridCol>
              </a:tblGrid>
              <a:tr h="720081">
                <a:tc>
                  <a:txBody>
                    <a:bodyPr/>
                    <a:lstStyle/>
                    <a:p>
                      <a:pPr algn="l" fontAlgn="ctr"/>
                      <a:r>
                        <a:rPr lang="en-GB" sz="1400" u="none" strike="noStrike" dirty="0">
                          <a:solidFill>
                            <a:srgbClr val="368E36"/>
                          </a:solidFill>
                          <a:effectLst/>
                          <a:latin typeface="+mj-lt"/>
                        </a:rPr>
                        <a:t> </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p>
                    <a:p>
                      <a:pPr algn="ctr" fontAlgn="ctr"/>
                      <a:r>
                        <a:rPr lang="en-GB" sz="1400" u="none" strike="noStrike" dirty="0">
                          <a:solidFill>
                            <a:srgbClr val="368E36"/>
                          </a:solidFill>
                          <a:effectLst/>
                          <a:latin typeface="+mj-lt"/>
                        </a:rPr>
                        <a:t>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Sparsity Index </a:t>
                      </a:r>
                    </a:p>
                    <a:p>
                      <a:pPr algn="ctr" fontAlgn="ctr"/>
                      <a:r>
                        <a:rPr lang="en-GB" sz="1400" u="none" strike="noStrike" dirty="0">
                          <a:solidFill>
                            <a:srgbClr val="368E36"/>
                          </a:solidFill>
                          <a:effectLst/>
                          <a:latin typeface="+mj-lt"/>
                        </a:rPr>
                        <a:t>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p>
                    <a:p>
                      <a:pPr algn="ctr" fontAlgn="ctr"/>
                      <a:r>
                        <a:rPr lang="en-GB" sz="1400" u="none" strike="noStrike" dirty="0">
                          <a:solidFill>
                            <a:srgbClr val="368E36"/>
                          </a:solidFill>
                          <a:effectLst/>
                          <a:latin typeface="+mj-lt"/>
                        </a:rPr>
                        <a:t>Measures</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marL="0" marR="0" lvl="0" indent="0" algn="ctr" defTabSz="685783" rtl="0" eaLnBrk="1" fontAlgn="ctr" latinLnBrk="0" hangingPunct="1">
                        <a:lnSpc>
                          <a:spcPct val="100000"/>
                        </a:lnSpc>
                        <a:spcBef>
                          <a:spcPts val="0"/>
                        </a:spcBef>
                        <a:spcAft>
                          <a:spcPts val="0"/>
                        </a:spcAft>
                        <a:buClrTx/>
                        <a:buSzTx/>
                        <a:buFontTx/>
                        <a:buNone/>
                        <a:tabLst/>
                        <a:defRPr/>
                      </a:pPr>
                      <a:r>
                        <a:rPr lang="en-GB" sz="1400" u="none" strike="noStrike" kern="1200" dirty="0">
                          <a:solidFill>
                            <a:srgbClr val="368E36"/>
                          </a:solidFill>
                          <a:effectLst/>
                          <a:latin typeface="+mn-lt"/>
                          <a:ea typeface="+mn-ea"/>
                          <a:cs typeface="+mn-cs"/>
                        </a:rPr>
                        <a:t>SI </a:t>
                      </a:r>
                    </a:p>
                    <a:p>
                      <a:pPr algn="ctr" fontAlgn="ctr"/>
                      <a:r>
                        <a:rPr lang="en-GB" sz="1400" u="none" strike="noStrike" dirty="0">
                          <a:solidFill>
                            <a:srgbClr val="368E36"/>
                          </a:solidFill>
                          <a:effectLst/>
                          <a:latin typeface="+mj-lt"/>
                        </a:rPr>
                        <a:t>Measures </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l" fontAlgn="b"/>
                      <a:r>
                        <a:rPr lang="en-GB" sz="1400" u="none" strike="noStrike" dirty="0">
                          <a:solidFill>
                            <a:srgbClr val="368E36"/>
                          </a:solidFill>
                          <a:effectLst/>
                          <a:latin typeface="+mj-lt"/>
                        </a:rPr>
                        <a:t> </a:t>
                      </a:r>
                      <a:endParaRPr lang="en-GB" sz="1400" b="0" i="0" u="none" strike="noStrike" dirty="0">
                        <a:solidFill>
                          <a:srgbClr val="368E36"/>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endParaRPr lang="en-GB" sz="1400" b="0" i="0" u="none" strike="noStrike" dirty="0">
                        <a:solidFill>
                          <a:srgbClr val="368E36"/>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p>
                    <a:p>
                      <a:pPr algn="ctr" fontAlgn="ctr"/>
                      <a:r>
                        <a:rPr lang="en-GB" sz="1400" u="none" strike="noStrike" dirty="0">
                          <a:solidFill>
                            <a:srgbClr val="368E36"/>
                          </a:solidFill>
                          <a:effectLst/>
                          <a:latin typeface="+mj-lt"/>
                        </a:rPr>
                        <a:t>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SI </a:t>
                      </a:r>
                    </a:p>
                    <a:p>
                      <a:pPr algn="ctr" fontAlgn="ctr"/>
                      <a:r>
                        <a:rPr lang="en-GB" sz="1400" u="none" strike="noStrike" dirty="0">
                          <a:solidFill>
                            <a:srgbClr val="368E36"/>
                          </a:solidFill>
                          <a:effectLst/>
                          <a:latin typeface="+mj-lt"/>
                        </a:rPr>
                        <a:t>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p>
                    <a:p>
                      <a:pPr algn="ctr" fontAlgn="ctr"/>
                      <a:r>
                        <a:rPr lang="en-GB" sz="1400" u="none" strike="noStrike" dirty="0">
                          <a:solidFill>
                            <a:srgbClr val="368E36"/>
                          </a:solidFill>
                          <a:effectLst/>
                          <a:latin typeface="+mj-lt"/>
                        </a:rPr>
                        <a:t>Measures</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marL="0" marR="0" lvl="0" indent="0" algn="ctr" defTabSz="685783" rtl="0" eaLnBrk="1" fontAlgn="ctr" latinLnBrk="0" hangingPunct="1">
                        <a:lnSpc>
                          <a:spcPct val="100000"/>
                        </a:lnSpc>
                        <a:spcBef>
                          <a:spcPts val="0"/>
                        </a:spcBef>
                        <a:spcAft>
                          <a:spcPts val="0"/>
                        </a:spcAft>
                        <a:buClrTx/>
                        <a:buSzTx/>
                        <a:buFontTx/>
                        <a:buNone/>
                        <a:tabLst/>
                        <a:defRPr/>
                      </a:pPr>
                      <a:r>
                        <a:rPr lang="en-GB" sz="1400" u="none" strike="noStrike" kern="1200" dirty="0">
                          <a:solidFill>
                            <a:srgbClr val="368E36"/>
                          </a:solidFill>
                          <a:effectLst/>
                          <a:latin typeface="+mn-lt"/>
                          <a:ea typeface="+mn-ea"/>
                          <a:cs typeface="+mn-cs"/>
                        </a:rPr>
                        <a:t>SI </a:t>
                      </a:r>
                    </a:p>
                    <a:p>
                      <a:pPr algn="ctr" fontAlgn="ctr"/>
                      <a:r>
                        <a:rPr lang="en-GB" sz="1400" u="none" strike="noStrike" dirty="0">
                          <a:solidFill>
                            <a:srgbClr val="368E36"/>
                          </a:solidFill>
                          <a:effectLst/>
                          <a:latin typeface="+mj-lt"/>
                        </a:rPr>
                        <a:t>Measures </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extLst>
                  <a:ext uri="{0D108BD9-81ED-4DB2-BD59-A6C34878D82A}">
                    <a16:rowId xmlns:a16="http://schemas.microsoft.com/office/drawing/2014/main" val="10000"/>
                  </a:ext>
                </a:extLst>
              </a:tr>
              <a:tr h="257926">
                <a:tc>
                  <a:txBody>
                    <a:bodyPr/>
                    <a:lstStyle/>
                    <a:p>
                      <a:pPr algn="l" fontAlgn="b"/>
                      <a:r>
                        <a:rPr lang="en-GB" sz="1400" b="1" u="none" strike="noStrike" dirty="0">
                          <a:effectLst/>
                          <a:latin typeface="+mj-lt"/>
                        </a:rPr>
                        <a:t>GBR </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49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7,4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130</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4,2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BEL</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10,7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5,2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1"/>
                  </a:ext>
                </a:extLst>
              </a:tr>
              <a:tr h="257926">
                <a:tc>
                  <a:txBody>
                    <a:bodyPr/>
                    <a:lstStyle/>
                    <a:p>
                      <a:pPr algn="l" fontAlgn="b"/>
                      <a:r>
                        <a:rPr lang="en-GB" sz="1400" b="1" u="none" strike="noStrike" dirty="0">
                          <a:effectLst/>
                          <a:latin typeface="+mj-lt"/>
                        </a:rPr>
                        <a:t>FIN</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36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8,8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102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4,5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NOR</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4,6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2"/>
                  </a:ext>
                </a:extLst>
              </a:tr>
              <a:tr h="257926">
                <a:tc>
                  <a:txBody>
                    <a:bodyPr/>
                    <a:lstStyle/>
                    <a:p>
                      <a:pPr algn="l" fontAlgn="b"/>
                      <a:r>
                        <a:rPr lang="en-GB" sz="1400" b="1" u="none" strike="noStrike" dirty="0">
                          <a:effectLst/>
                          <a:latin typeface="+mj-lt"/>
                        </a:rPr>
                        <a:t>IRL</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36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7,9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87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4,1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HRV</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4,2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3"/>
                  </a:ext>
                </a:extLst>
              </a:tr>
              <a:tr h="257926">
                <a:tc>
                  <a:txBody>
                    <a:bodyPr/>
                    <a:lstStyle/>
                    <a:p>
                      <a:pPr algn="l" fontAlgn="b"/>
                      <a:r>
                        <a:rPr lang="en-GB" sz="1400" b="1" u="none" strike="noStrike" dirty="0">
                          <a:effectLst/>
                          <a:latin typeface="+mj-lt"/>
                        </a:rPr>
                        <a:t>EST</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8,2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77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4,5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ESP</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2,4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4"/>
                  </a:ext>
                </a:extLst>
              </a:tr>
              <a:tr h="257926">
                <a:tc>
                  <a:txBody>
                    <a:bodyPr/>
                    <a:lstStyle/>
                    <a:p>
                      <a:pPr algn="l" fontAlgn="b"/>
                      <a:r>
                        <a:rPr lang="en-GB" sz="1400" b="1" u="none" strike="noStrike" dirty="0">
                          <a:effectLst/>
                          <a:latin typeface="+mj-lt"/>
                        </a:rPr>
                        <a:t>AUT</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8,1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76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4,7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PRT</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13</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3,5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5"/>
                  </a:ext>
                </a:extLst>
              </a:tr>
              <a:tr h="257926">
                <a:tc>
                  <a:txBody>
                    <a:bodyPr/>
                    <a:lstStyle/>
                    <a:p>
                      <a:pPr algn="l" fontAlgn="b"/>
                      <a:r>
                        <a:rPr lang="en-GB" sz="1400" b="1" u="none" strike="noStrike" dirty="0">
                          <a:effectLst/>
                          <a:latin typeface="+mj-lt"/>
                        </a:rPr>
                        <a:t>DNK</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25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8,2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72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1,4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NLD</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10,3</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5,0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6"/>
                  </a:ext>
                </a:extLst>
              </a:tr>
              <a:tr h="257926">
                <a:tc>
                  <a:txBody>
                    <a:bodyPr/>
                    <a:lstStyle/>
                    <a:p>
                      <a:pPr algn="l" fontAlgn="b"/>
                      <a:r>
                        <a:rPr lang="en-GB" sz="1400" b="1" u="none" strike="noStrike" dirty="0">
                          <a:effectLst/>
                          <a:latin typeface="+mj-lt"/>
                        </a:rPr>
                        <a:t>DEU</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25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9,5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49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4,0</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SLO</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3,7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7"/>
                  </a:ext>
                </a:extLst>
              </a:tr>
              <a:tr h="257926">
                <a:tc>
                  <a:txBody>
                    <a:bodyPr/>
                    <a:lstStyle/>
                    <a:p>
                      <a:pPr algn="l" fontAlgn="b"/>
                      <a:r>
                        <a:rPr lang="en-GB" sz="1400" b="1" u="none" strike="noStrike" dirty="0">
                          <a:effectLst/>
                          <a:latin typeface="+mj-lt"/>
                        </a:rPr>
                        <a:t>LVA</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20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9,9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40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3,4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HUN</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8"/>
                  </a:ext>
                </a:extLst>
              </a:tr>
              <a:tr h="257926">
                <a:tc>
                  <a:txBody>
                    <a:bodyPr/>
                    <a:lstStyle/>
                    <a:p>
                      <a:pPr algn="l" fontAlgn="b"/>
                      <a:r>
                        <a:rPr lang="en-GB" sz="1400" b="1" u="none" strike="noStrike" dirty="0">
                          <a:effectLst/>
                          <a:latin typeface="+mj-lt"/>
                        </a:rPr>
                        <a:t>LTU</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10,7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4,9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SWE</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10,6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2,7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9"/>
                  </a:ext>
                </a:extLst>
              </a:tr>
              <a:tr h="257926">
                <a:tc>
                  <a:txBody>
                    <a:bodyPr/>
                    <a:lstStyle/>
                    <a:p>
                      <a:pPr algn="l" fontAlgn="b"/>
                      <a:r>
                        <a:rPr lang="en-GB" sz="1400" b="1" u="none" strike="noStrike" dirty="0">
                          <a:effectLst/>
                          <a:latin typeface="+mj-lt"/>
                        </a:rPr>
                        <a:t>ITA</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11,4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26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4,2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CYP</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6,8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10"/>
                  </a:ext>
                </a:extLst>
              </a:tr>
              <a:tr h="257926">
                <a:tc>
                  <a:txBody>
                    <a:bodyPr/>
                    <a:lstStyle/>
                    <a:p>
                      <a:pPr algn="l" fontAlgn="b"/>
                      <a:r>
                        <a:rPr lang="en-GB" sz="1400" b="1" u="none" strike="noStrike" dirty="0">
                          <a:effectLst/>
                          <a:latin typeface="+mj-lt"/>
                        </a:rPr>
                        <a:t>BGR</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11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10,5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22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5,4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CZE</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7,6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2,6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11"/>
                  </a:ext>
                </a:extLst>
              </a:tr>
              <a:tr h="257926">
                <a:tc>
                  <a:txBody>
                    <a:bodyPr/>
                    <a:lstStyle/>
                    <a:p>
                      <a:pPr algn="l" fontAlgn="b"/>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ISL</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13,0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5,2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12"/>
                  </a:ext>
                </a:extLst>
              </a:tr>
            </a:tbl>
          </a:graphicData>
        </a:graphic>
      </p:graphicFrame>
      <p:sp>
        <p:nvSpPr>
          <p:cNvPr id="7" name="Ovale 6"/>
          <p:cNvSpPr/>
          <p:nvPr/>
        </p:nvSpPr>
        <p:spPr>
          <a:xfrm>
            <a:off x="7988093" y="3621390"/>
            <a:ext cx="936104" cy="371086"/>
          </a:xfrm>
          <a:prstGeom prst="ellipse">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e 7"/>
          <p:cNvSpPr/>
          <p:nvPr/>
        </p:nvSpPr>
        <p:spPr>
          <a:xfrm>
            <a:off x="3646468" y="2594328"/>
            <a:ext cx="913632" cy="371086"/>
          </a:xfrm>
          <a:prstGeom prst="ellipse">
            <a:avLst/>
          </a:prstGeom>
          <a:noFill/>
          <a:ln>
            <a:solidFill>
              <a:srgbClr val="F68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ttangolo 3">
            <a:extLst>
              <a:ext uri="{FF2B5EF4-FFF2-40B4-BE49-F238E27FC236}">
                <a16:creationId xmlns:a16="http://schemas.microsoft.com/office/drawing/2014/main" id="{769E304B-A793-4DB7-AC95-267ECCF8C81C}"/>
              </a:ext>
            </a:extLst>
          </p:cNvPr>
          <p:cNvSpPr/>
          <p:nvPr/>
        </p:nvSpPr>
        <p:spPr>
          <a:xfrm>
            <a:off x="179509" y="4215383"/>
            <a:ext cx="2448275"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60984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4A5F99-0011-46C5-8659-8002A0C88D33}"/>
              </a:ext>
            </a:extLst>
          </p:cNvPr>
          <p:cNvSpPr>
            <a:spLocks noGrp="1"/>
          </p:cNvSpPr>
          <p:nvPr>
            <p:ph type="title"/>
          </p:nvPr>
        </p:nvSpPr>
        <p:spPr/>
        <p:txBody>
          <a:bodyPr/>
          <a:lstStyle/>
          <a:p>
            <a:r>
              <a:rPr lang="en-GB"/>
              <a:t>Results: Communalities vs. Specialities </a:t>
            </a:r>
          </a:p>
        </p:txBody>
      </p:sp>
      <p:graphicFrame>
        <p:nvGraphicFramePr>
          <p:cNvPr id="5" name="Tabella 4">
            <a:extLst>
              <a:ext uri="{FF2B5EF4-FFF2-40B4-BE49-F238E27FC236}">
                <a16:creationId xmlns:a16="http://schemas.microsoft.com/office/drawing/2014/main" id="{3982B7EF-CC3C-4A96-9FB2-480217475234}"/>
              </a:ext>
            </a:extLst>
          </p:cNvPr>
          <p:cNvGraphicFramePr>
            <a:graphicFrameLocks noGrp="1"/>
          </p:cNvGraphicFramePr>
          <p:nvPr>
            <p:extLst>
              <p:ext uri="{D42A27DB-BD31-4B8C-83A1-F6EECF244321}">
                <p14:modId xmlns:p14="http://schemas.microsoft.com/office/powerpoint/2010/main" val="777588562"/>
              </p:ext>
            </p:extLst>
          </p:nvPr>
        </p:nvGraphicFramePr>
        <p:xfrm>
          <a:off x="107504" y="483518"/>
          <a:ext cx="5401365" cy="4576360"/>
        </p:xfrm>
        <a:graphic>
          <a:graphicData uri="http://schemas.openxmlformats.org/drawingml/2006/table">
            <a:tbl>
              <a:tblPr>
                <a:tableStyleId>{5C22544A-7EE6-4342-B048-85BDC9FD1C3A}</a:tableStyleId>
              </a:tblPr>
              <a:tblGrid>
                <a:gridCol w="753827">
                  <a:extLst>
                    <a:ext uri="{9D8B030D-6E8A-4147-A177-3AD203B41FA5}">
                      <a16:colId xmlns:a16="http://schemas.microsoft.com/office/drawing/2014/main" val="1873626703"/>
                    </a:ext>
                  </a:extLst>
                </a:gridCol>
                <a:gridCol w="1713502">
                  <a:extLst>
                    <a:ext uri="{9D8B030D-6E8A-4147-A177-3AD203B41FA5}">
                      <a16:colId xmlns:a16="http://schemas.microsoft.com/office/drawing/2014/main" val="1783472792"/>
                    </a:ext>
                  </a:extLst>
                </a:gridCol>
                <a:gridCol w="1383874">
                  <a:extLst>
                    <a:ext uri="{9D8B030D-6E8A-4147-A177-3AD203B41FA5}">
                      <a16:colId xmlns:a16="http://schemas.microsoft.com/office/drawing/2014/main" val="1698772186"/>
                    </a:ext>
                  </a:extLst>
                </a:gridCol>
                <a:gridCol w="749236">
                  <a:extLst>
                    <a:ext uri="{9D8B030D-6E8A-4147-A177-3AD203B41FA5}">
                      <a16:colId xmlns:a16="http://schemas.microsoft.com/office/drawing/2014/main" val="310496050"/>
                    </a:ext>
                  </a:extLst>
                </a:gridCol>
                <a:gridCol w="800926">
                  <a:extLst>
                    <a:ext uri="{9D8B030D-6E8A-4147-A177-3AD203B41FA5}">
                      <a16:colId xmlns:a16="http://schemas.microsoft.com/office/drawing/2014/main" val="3934524751"/>
                    </a:ext>
                  </a:extLst>
                </a:gridCol>
              </a:tblGrid>
              <a:tr h="478060">
                <a:tc>
                  <a:txBody>
                    <a:bodyPr/>
                    <a:lstStyle/>
                    <a:p>
                      <a:pPr algn="ctr" fontAlgn="ctr"/>
                      <a:r>
                        <a:rPr lang="en-GB" sz="1400" u="none" strike="noStrike" dirty="0">
                          <a:solidFill>
                            <a:srgbClr val="368E36"/>
                          </a:solidFill>
                          <a:effectLst/>
                          <a:latin typeface="+mj-lt"/>
                        </a:rPr>
                        <a:t>Domain</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Category</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Sub-Category</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marL="0" marR="0" lvl="0" indent="0" algn="ctr" defTabSz="685783" rtl="0" eaLnBrk="1" fontAlgn="ctr" latinLnBrk="0" hangingPunct="1">
                        <a:lnSpc>
                          <a:spcPct val="100000"/>
                        </a:lnSpc>
                        <a:spcBef>
                          <a:spcPts val="0"/>
                        </a:spcBef>
                        <a:spcAft>
                          <a:spcPts val="0"/>
                        </a:spcAft>
                        <a:buClrTx/>
                        <a:buSzTx/>
                        <a:buFontTx/>
                        <a:buNone/>
                        <a:tabLst/>
                        <a:defRPr/>
                      </a:pPr>
                      <a:r>
                        <a:rPr lang="en-GB" sz="1400" u="none" strike="noStrike" kern="1200" dirty="0">
                          <a:solidFill>
                            <a:srgbClr val="368E36"/>
                          </a:solidFill>
                          <a:effectLst/>
                          <a:latin typeface="+mn-lt"/>
                          <a:ea typeface="+mn-ea"/>
                          <a:cs typeface="+mn-cs"/>
                        </a:rPr>
                        <a:t># </a:t>
                      </a:r>
                    </a:p>
                    <a:p>
                      <a:pPr marL="0" marR="0" lvl="0" indent="0" algn="ctr" defTabSz="685783" rtl="0" eaLnBrk="1" fontAlgn="ctr" latinLnBrk="0" hangingPunct="1">
                        <a:lnSpc>
                          <a:spcPct val="100000"/>
                        </a:lnSpc>
                        <a:spcBef>
                          <a:spcPts val="0"/>
                        </a:spcBef>
                        <a:spcAft>
                          <a:spcPts val="0"/>
                        </a:spcAft>
                        <a:buClrTx/>
                        <a:buSzTx/>
                        <a:buFontTx/>
                        <a:buNone/>
                        <a:tabLst/>
                        <a:defRPr/>
                      </a:pPr>
                      <a:r>
                        <a:rPr lang="en-GB" sz="1400" u="none" strike="noStrike" kern="1200" dirty="0">
                          <a:solidFill>
                            <a:srgbClr val="368E36"/>
                          </a:solidFill>
                          <a:effectLst/>
                          <a:latin typeface="+mn-lt"/>
                          <a:ea typeface="+mn-ea"/>
                          <a:cs typeface="+mn-cs"/>
                        </a:rPr>
                        <a:t>Countries</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marL="0" marR="0" lvl="0" indent="0" algn="ctr" defTabSz="685783" rtl="0" eaLnBrk="1" fontAlgn="ctr" latinLnBrk="0" hangingPunct="1">
                        <a:lnSpc>
                          <a:spcPct val="100000"/>
                        </a:lnSpc>
                        <a:spcBef>
                          <a:spcPts val="0"/>
                        </a:spcBef>
                        <a:spcAft>
                          <a:spcPts val="0"/>
                        </a:spcAft>
                        <a:buClrTx/>
                        <a:buSzTx/>
                        <a:buFontTx/>
                        <a:buNone/>
                        <a:tabLst/>
                        <a:defRPr/>
                      </a:pPr>
                      <a:r>
                        <a:rPr lang="en-GB" sz="1400" b="0" i="0" u="none" strike="noStrike" dirty="0">
                          <a:solidFill>
                            <a:srgbClr val="368E36"/>
                          </a:solidFill>
                          <a:effectLst/>
                          <a:latin typeface="+mj-lt"/>
                        </a:rPr>
                        <a:t># </a:t>
                      </a:r>
                    </a:p>
                    <a:p>
                      <a:pPr marL="0" marR="0" lvl="0" indent="0" algn="ctr" defTabSz="685783" rtl="0" eaLnBrk="1" fontAlgn="ctr" latinLnBrk="0" hangingPunct="1">
                        <a:lnSpc>
                          <a:spcPct val="100000"/>
                        </a:lnSpc>
                        <a:spcBef>
                          <a:spcPts val="0"/>
                        </a:spcBef>
                        <a:spcAft>
                          <a:spcPts val="0"/>
                        </a:spcAft>
                        <a:buClrTx/>
                        <a:buSzTx/>
                        <a:buFontTx/>
                        <a:buNone/>
                        <a:tabLst/>
                        <a:defRPr/>
                      </a:pPr>
                      <a:r>
                        <a:rPr lang="en-GB" sz="1400" b="0" i="0" u="none" strike="noStrike" dirty="0">
                          <a:solidFill>
                            <a:srgbClr val="368E36"/>
                          </a:solidFill>
                          <a:effectLst/>
                          <a:latin typeface="+mj-lt"/>
                        </a:rPr>
                        <a:t>Measures </a:t>
                      </a: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extLst>
                  <a:ext uri="{0D108BD9-81ED-4DB2-BD59-A6C34878D82A}">
                    <a16:rowId xmlns:a16="http://schemas.microsoft.com/office/drawing/2014/main" val="3395012219"/>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Process</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Prevention</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Immunization</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20</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14</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extLst>
                  <a:ext uri="{0D108BD9-81ED-4DB2-BD59-A6C34878D82A}">
                    <a16:rowId xmlns:a16="http://schemas.microsoft.com/office/drawing/2014/main" val="3945219731"/>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Process</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Specialist</a:t>
                      </a:r>
                      <a:r>
                        <a:rPr lang="it-IT" sz="1400" u="none" strike="noStrike" kern="1200" dirty="0">
                          <a:solidFill>
                            <a:schemeClr val="dk1"/>
                          </a:solidFill>
                          <a:effectLst/>
                          <a:latin typeface="+mj-lt"/>
                          <a:ea typeface="+mn-ea"/>
                          <a:cs typeface="+mn-cs"/>
                        </a:rPr>
                        <a:t>/</a:t>
                      </a:r>
                      <a:r>
                        <a:rPr lang="it-IT" sz="1400" u="none" strike="noStrike" kern="1200" dirty="0" err="1">
                          <a:solidFill>
                            <a:schemeClr val="dk1"/>
                          </a:solidFill>
                          <a:effectLst/>
                          <a:latin typeface="+mj-lt"/>
                          <a:ea typeface="+mn-ea"/>
                          <a:cs typeface="+mn-cs"/>
                        </a:rPr>
                        <a:t>hosp</a:t>
                      </a:r>
                      <a:r>
                        <a:rPr lang="it-IT" sz="1400" u="none" strike="noStrike" kern="1200" dirty="0">
                          <a:solidFill>
                            <a:schemeClr val="dk1"/>
                          </a:solidFill>
                          <a:effectLst/>
                          <a:latin typeface="+mj-lt"/>
                          <a:ea typeface="+mn-ea"/>
                          <a:cs typeface="+mn-cs"/>
                        </a:rPr>
                        <a:t>. care</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Admission</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18</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22</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extLst>
                  <a:ext uri="{0D108BD9-81ED-4DB2-BD59-A6C34878D82A}">
                    <a16:rowId xmlns:a16="http://schemas.microsoft.com/office/drawing/2014/main" val="2642580700"/>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Outcome</a:t>
                      </a:r>
                      <a:r>
                        <a:rPr lang="it-IT" sz="1400" u="none" strike="noStrike" kern="1200" dirty="0">
                          <a:solidFill>
                            <a:schemeClr val="dk1"/>
                          </a:solidFill>
                          <a:effectLst/>
                          <a:latin typeface="+mj-lt"/>
                          <a:ea typeface="+mn-ea"/>
                          <a:cs typeface="+mn-cs"/>
                        </a:rPr>
                        <a:t> </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Health</a:t>
                      </a:r>
                      <a:r>
                        <a:rPr lang="it-IT" sz="1400" u="none" strike="noStrike" kern="1200" dirty="0">
                          <a:solidFill>
                            <a:schemeClr val="dk1"/>
                          </a:solidFill>
                          <a:effectLst/>
                          <a:latin typeface="+mj-lt"/>
                          <a:ea typeface="+mn-ea"/>
                          <a:cs typeface="+mn-cs"/>
                        </a:rPr>
                        <a:t> Status</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Mortality</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16</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22</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2455038415"/>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Process</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Prevention</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Well-child</a:t>
                      </a:r>
                      <a:r>
                        <a:rPr lang="it-IT" sz="1400" u="none" strike="noStrike" kern="1200" dirty="0">
                          <a:solidFill>
                            <a:schemeClr val="dk1"/>
                          </a:solidFill>
                          <a:effectLst/>
                          <a:latin typeface="+mj-lt"/>
                          <a:ea typeface="+mn-ea"/>
                          <a:cs typeface="+mn-cs"/>
                        </a:rPr>
                        <a:t> </a:t>
                      </a:r>
                      <a:r>
                        <a:rPr lang="it-IT" sz="1400" u="none" strike="noStrike" kern="1200" dirty="0" err="1">
                          <a:solidFill>
                            <a:schemeClr val="dk1"/>
                          </a:solidFill>
                          <a:effectLst/>
                          <a:latin typeface="+mj-lt"/>
                          <a:ea typeface="+mn-ea"/>
                          <a:cs typeface="+mn-cs"/>
                        </a:rPr>
                        <a:t>visit</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15</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26</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extLst>
                  <a:ext uri="{0D108BD9-81ED-4DB2-BD59-A6C34878D82A}">
                    <a16:rowId xmlns:a16="http://schemas.microsoft.com/office/drawing/2014/main" val="3459944011"/>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Outcome</a:t>
                      </a:r>
                      <a:r>
                        <a:rPr lang="it-IT" sz="1400" u="none" strike="noStrike" kern="1200" dirty="0">
                          <a:solidFill>
                            <a:schemeClr val="dk1"/>
                          </a:solidFill>
                          <a:effectLst/>
                          <a:latin typeface="+mj-lt"/>
                          <a:ea typeface="+mn-ea"/>
                          <a:cs typeface="+mn-cs"/>
                        </a:rPr>
                        <a:t> </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Health</a:t>
                      </a:r>
                      <a:r>
                        <a:rPr lang="it-IT" sz="1400" u="none" strike="noStrike" kern="1200" dirty="0">
                          <a:solidFill>
                            <a:schemeClr val="dk1"/>
                          </a:solidFill>
                          <a:effectLst/>
                          <a:latin typeface="+mj-lt"/>
                          <a:ea typeface="+mn-ea"/>
                          <a:cs typeface="+mn-cs"/>
                        </a:rPr>
                        <a:t> Status</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Morbidity</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14</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26</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620761658"/>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Process</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n-lt"/>
                          <a:ea typeface="+mn-ea"/>
                          <a:cs typeface="+mn-cs"/>
                        </a:rPr>
                        <a:t>Specialist</a:t>
                      </a:r>
                      <a:r>
                        <a:rPr lang="it-IT" sz="1400" u="none" strike="noStrike" kern="1200" dirty="0">
                          <a:solidFill>
                            <a:schemeClr val="dk1"/>
                          </a:solidFill>
                          <a:effectLst/>
                          <a:latin typeface="+mn-lt"/>
                          <a:ea typeface="+mn-ea"/>
                          <a:cs typeface="+mn-cs"/>
                        </a:rPr>
                        <a:t>/</a:t>
                      </a:r>
                      <a:r>
                        <a:rPr lang="it-IT" sz="1400" u="none" strike="noStrike" kern="1200" dirty="0" err="1">
                          <a:solidFill>
                            <a:schemeClr val="dk1"/>
                          </a:solidFill>
                          <a:effectLst/>
                          <a:latin typeface="+mn-lt"/>
                          <a:ea typeface="+mn-ea"/>
                          <a:cs typeface="+mn-cs"/>
                        </a:rPr>
                        <a:t>hosp</a:t>
                      </a:r>
                      <a:r>
                        <a:rPr lang="it-IT" sz="1400" u="none" strike="noStrike" kern="1200" dirty="0">
                          <a:solidFill>
                            <a:schemeClr val="dk1"/>
                          </a:solidFill>
                          <a:effectLst/>
                          <a:latin typeface="+mn-lt"/>
                          <a:ea typeface="+mn-ea"/>
                          <a:cs typeface="+mn-cs"/>
                        </a:rPr>
                        <a:t>. care</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a:solidFill>
                            <a:schemeClr val="dk1"/>
                          </a:solidFill>
                          <a:effectLst/>
                          <a:latin typeface="+mj-lt"/>
                          <a:ea typeface="+mn-ea"/>
                          <a:cs typeface="+mn-cs"/>
                        </a:rPr>
                        <a:t>Treatment</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12</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11</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extLst>
                  <a:ext uri="{0D108BD9-81ED-4DB2-BD59-A6C34878D82A}">
                    <a16:rowId xmlns:a16="http://schemas.microsoft.com/office/drawing/2014/main" val="3504496979"/>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Outcome</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Health</a:t>
                      </a:r>
                      <a:r>
                        <a:rPr lang="it-IT" sz="1400" u="none" strike="noStrike" kern="1200" dirty="0">
                          <a:solidFill>
                            <a:schemeClr val="dk1"/>
                          </a:solidFill>
                          <a:effectLst/>
                          <a:latin typeface="+mj-lt"/>
                          <a:ea typeface="+mn-ea"/>
                          <a:cs typeface="+mn-cs"/>
                        </a:rPr>
                        <a:t> Status</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Breastfeeding</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11</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4</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2749401459"/>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Structure</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marL="0" algn="l" defTabSz="685783" rtl="0" eaLnBrk="1" fontAlgn="b" latinLnBrk="0" hangingPunct="1"/>
                      <a:r>
                        <a:rPr lang="it-IT" sz="1400" u="none" strike="noStrike" kern="1200" dirty="0">
                          <a:solidFill>
                            <a:schemeClr val="dk1"/>
                          </a:solidFill>
                          <a:effectLst/>
                          <a:latin typeface="+mj-lt"/>
                          <a:ea typeface="+mn-ea"/>
                          <a:cs typeface="+mn-cs"/>
                        </a:rPr>
                        <a:t>Child Care Provider/</a:t>
                      </a:r>
                      <a:r>
                        <a:rPr lang="it-IT" sz="1400" u="none" strike="noStrike" kern="1200" dirty="0" err="1">
                          <a:solidFill>
                            <a:schemeClr val="dk1"/>
                          </a:solidFill>
                          <a:effectLst/>
                          <a:latin typeface="+mj-lt"/>
                          <a:ea typeface="+mn-ea"/>
                          <a:cs typeface="+mn-cs"/>
                        </a:rPr>
                        <a:t>Wf</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marL="0" algn="l" defTabSz="685783" rtl="0" eaLnBrk="1" fontAlgn="b" latinLnBrk="0" hangingPunct="1"/>
                      <a:r>
                        <a:rPr lang="it-IT" sz="1400" u="none" strike="noStrike" kern="1200" dirty="0">
                          <a:solidFill>
                            <a:schemeClr val="dk1"/>
                          </a:solidFill>
                          <a:effectLst/>
                          <a:latin typeface="+mj-lt"/>
                          <a:ea typeface="+mn-ea"/>
                          <a:cs typeface="+mn-cs"/>
                        </a:rPr>
                        <a:t>General</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11</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4</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extLst>
                  <a:ext uri="{0D108BD9-81ED-4DB2-BD59-A6C34878D82A}">
                    <a16:rowId xmlns:a16="http://schemas.microsoft.com/office/drawing/2014/main" val="3705834411"/>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Outcome</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Health</a:t>
                      </a:r>
                      <a:r>
                        <a:rPr lang="it-IT" sz="1400" u="none" strike="noStrike" kern="1200" dirty="0">
                          <a:solidFill>
                            <a:schemeClr val="dk1"/>
                          </a:solidFill>
                          <a:effectLst/>
                          <a:latin typeface="+mj-lt"/>
                          <a:ea typeface="+mn-ea"/>
                          <a:cs typeface="+mn-cs"/>
                        </a:rPr>
                        <a:t> Status</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Health</a:t>
                      </a:r>
                      <a:r>
                        <a:rPr lang="it-IT" sz="1400" u="none" strike="noStrike" kern="1200" dirty="0">
                          <a:solidFill>
                            <a:schemeClr val="dk1"/>
                          </a:solidFill>
                          <a:effectLst/>
                          <a:latin typeface="+mj-lt"/>
                          <a:ea typeface="+mn-ea"/>
                          <a:cs typeface="+mn-cs"/>
                        </a:rPr>
                        <a:t> </a:t>
                      </a:r>
                      <a:r>
                        <a:rPr lang="it-IT" sz="1400" u="none" strike="noStrike" kern="1200" dirty="0" err="1">
                          <a:solidFill>
                            <a:schemeClr val="dk1"/>
                          </a:solidFill>
                          <a:effectLst/>
                          <a:latin typeface="+mj-lt"/>
                          <a:ea typeface="+mn-ea"/>
                          <a:cs typeface="+mn-cs"/>
                        </a:rPr>
                        <a:t>issue</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11</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4</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1512758183"/>
                  </a:ext>
                </a:extLst>
              </a:tr>
              <a:tr h="341525">
                <a:tc>
                  <a:txBody>
                    <a:bodyPr/>
                    <a:lstStyle/>
                    <a:p>
                      <a:pPr marL="0" algn="l" defTabSz="685783" rtl="0" eaLnBrk="1" fontAlgn="b" latinLnBrk="0" hangingPunct="1"/>
                      <a:r>
                        <a:rPr lang="it-IT" sz="1400" u="none" strike="noStrike" kern="1200" dirty="0">
                          <a:solidFill>
                            <a:schemeClr val="dk1"/>
                          </a:solidFill>
                          <a:effectLst/>
                          <a:latin typeface="+mj-lt"/>
                          <a:ea typeface="+mn-ea"/>
                          <a:cs typeface="+mn-cs"/>
                        </a:rPr>
                        <a:t>SPEEC</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Demographic</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algn="l" defTabSz="685783" rtl="0" eaLnBrk="1" fontAlgn="b" latinLnBrk="0" hangingPunct="1"/>
                      <a:r>
                        <a:rPr lang="it-IT" sz="1400" u="none" strike="noStrike" kern="1200" dirty="0">
                          <a:solidFill>
                            <a:schemeClr val="dk1"/>
                          </a:solidFill>
                          <a:effectLst/>
                          <a:latin typeface="+mj-lt"/>
                          <a:ea typeface="+mn-ea"/>
                          <a:cs typeface="+mn-cs"/>
                        </a:rPr>
                        <a:t>Live </a:t>
                      </a:r>
                      <a:r>
                        <a:rPr lang="it-IT" sz="1400" u="none" strike="noStrike" kern="1200" dirty="0" err="1">
                          <a:solidFill>
                            <a:schemeClr val="dk1"/>
                          </a:solidFill>
                          <a:effectLst/>
                          <a:latin typeface="+mj-lt"/>
                          <a:ea typeface="+mn-ea"/>
                          <a:cs typeface="+mn-cs"/>
                        </a:rPr>
                        <a:t>birth</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fontAlgn="b"/>
                      <a:r>
                        <a:rPr lang="it-IT" sz="1400" u="none" strike="noStrike" kern="1200" dirty="0">
                          <a:solidFill>
                            <a:schemeClr val="dk1"/>
                          </a:solidFill>
                          <a:effectLst/>
                          <a:latin typeface="+mj-lt"/>
                          <a:ea typeface="+mn-ea"/>
                          <a:cs typeface="+mn-cs"/>
                        </a:rPr>
                        <a:t>11</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fontAlgn="b"/>
                      <a:r>
                        <a:rPr lang="it-IT" sz="1400" u="none" strike="noStrike" kern="1200" dirty="0">
                          <a:solidFill>
                            <a:schemeClr val="dk1"/>
                          </a:solidFill>
                          <a:effectLst/>
                          <a:latin typeface="+mj-lt"/>
                          <a:ea typeface="+mn-ea"/>
                          <a:cs typeface="+mn-cs"/>
                        </a:rPr>
                        <a:t>2</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2723143309"/>
                  </a:ext>
                </a:extLst>
              </a:tr>
              <a:tr h="341525">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Outcome</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Health</a:t>
                      </a:r>
                      <a:r>
                        <a:rPr lang="it-IT" sz="1400" u="none" strike="noStrike" kern="1200" dirty="0">
                          <a:solidFill>
                            <a:schemeClr val="dk1"/>
                          </a:solidFill>
                          <a:effectLst/>
                          <a:latin typeface="+mj-lt"/>
                          <a:ea typeface="+mn-ea"/>
                          <a:cs typeface="+mn-cs"/>
                        </a:rPr>
                        <a:t> Status</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marL="0" algn="l" defTabSz="685783" rtl="0" eaLnBrk="1" fontAlgn="b" latinLnBrk="0" hangingPunct="1"/>
                      <a:r>
                        <a:rPr lang="it-IT" sz="1400" u="none" strike="noStrike" kern="1200" dirty="0">
                          <a:solidFill>
                            <a:schemeClr val="dk1"/>
                          </a:solidFill>
                          <a:effectLst/>
                          <a:latin typeface="+mj-lt"/>
                          <a:ea typeface="+mn-ea"/>
                          <a:cs typeface="+mn-cs"/>
                        </a:rPr>
                        <a:t>Birth delivery</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10</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pPr algn="ctr" fontAlgn="b"/>
                      <a:r>
                        <a:rPr lang="it-IT" sz="1400" u="none" strike="noStrike" kern="1200" dirty="0">
                          <a:solidFill>
                            <a:schemeClr val="dk1"/>
                          </a:solidFill>
                          <a:effectLst/>
                          <a:latin typeface="+mj-lt"/>
                          <a:ea typeface="+mn-ea"/>
                          <a:cs typeface="+mn-cs"/>
                        </a:rPr>
                        <a:t>10</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644254209"/>
                  </a:ext>
                </a:extLst>
              </a:tr>
              <a:tr h="341525">
                <a:tc>
                  <a:txBody>
                    <a:bodyPr/>
                    <a:lstStyle/>
                    <a:p>
                      <a:pPr algn="l" fontAlgn="ctr"/>
                      <a:r>
                        <a:rPr lang="it-IT" sz="1400" u="none" strike="noStrike" kern="1200" dirty="0" err="1">
                          <a:solidFill>
                            <a:schemeClr val="dk1"/>
                          </a:solidFill>
                          <a:effectLst/>
                          <a:latin typeface="+mj-lt"/>
                          <a:ea typeface="+mn-ea"/>
                          <a:cs typeface="+mn-cs"/>
                        </a:rPr>
                        <a:t>Process</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err="1">
                          <a:solidFill>
                            <a:schemeClr val="dk1"/>
                          </a:solidFill>
                          <a:effectLst/>
                          <a:latin typeface="+mj-lt"/>
                          <a:ea typeface="+mn-ea"/>
                          <a:cs typeface="+mn-cs"/>
                        </a:rPr>
                        <a:t>Primary</a:t>
                      </a:r>
                      <a:r>
                        <a:rPr lang="it-IT" sz="1400" u="none" strike="noStrike" kern="1200" dirty="0">
                          <a:solidFill>
                            <a:schemeClr val="dk1"/>
                          </a:solidFill>
                          <a:effectLst/>
                          <a:latin typeface="+mj-lt"/>
                          <a:ea typeface="+mn-ea"/>
                          <a:cs typeface="+mn-cs"/>
                        </a:rPr>
                        <a:t> care </a:t>
                      </a:r>
                      <a:r>
                        <a:rPr lang="it-IT" sz="1400" u="none" strike="noStrike" kern="1200" dirty="0" err="1">
                          <a:solidFill>
                            <a:schemeClr val="dk1"/>
                          </a:solidFill>
                          <a:effectLst/>
                          <a:latin typeface="+mj-lt"/>
                          <a:ea typeface="+mn-ea"/>
                          <a:cs typeface="+mn-cs"/>
                        </a:rPr>
                        <a:t>mngmnt</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marL="0" algn="l" defTabSz="685783" rtl="0" eaLnBrk="1" fontAlgn="b" latinLnBrk="0" hangingPunct="1"/>
                      <a:r>
                        <a:rPr lang="it-IT" sz="1400" u="none" strike="noStrike" kern="1200" dirty="0">
                          <a:solidFill>
                            <a:schemeClr val="dk1"/>
                          </a:solidFill>
                          <a:effectLst/>
                          <a:latin typeface="+mj-lt"/>
                          <a:ea typeface="+mn-ea"/>
                          <a:cs typeface="+mn-cs"/>
                        </a:rPr>
                        <a:t>Drug </a:t>
                      </a:r>
                      <a:r>
                        <a:rPr lang="it-IT" sz="1400" u="none" strike="noStrike" kern="1200" dirty="0" err="1">
                          <a:solidFill>
                            <a:schemeClr val="dk1"/>
                          </a:solidFill>
                          <a:effectLst/>
                          <a:latin typeface="+mj-lt"/>
                          <a:ea typeface="+mn-ea"/>
                          <a:cs typeface="+mn-cs"/>
                        </a:rPr>
                        <a:t>consumption</a:t>
                      </a:r>
                      <a:endParaRPr lang="it-IT" sz="1400" u="none" strike="noStrike" kern="1200" dirty="0">
                        <a:solidFill>
                          <a:schemeClr val="dk1"/>
                        </a:solidFill>
                        <a:effectLst/>
                        <a:latin typeface="+mj-lt"/>
                        <a:ea typeface="+mn-ea"/>
                        <a:cs typeface="+mn-cs"/>
                      </a:endParaRP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10</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fontAlgn="b"/>
                      <a:r>
                        <a:rPr lang="it-IT" sz="1400" u="none" strike="noStrike" kern="1200" dirty="0">
                          <a:solidFill>
                            <a:schemeClr val="dk1"/>
                          </a:solidFill>
                          <a:effectLst/>
                          <a:latin typeface="+mj-lt"/>
                          <a:ea typeface="+mn-ea"/>
                          <a:cs typeface="+mn-cs"/>
                        </a:rPr>
                        <a:t>8</a:t>
                      </a:r>
                    </a:p>
                  </a:txBody>
                  <a:tcPr marL="4073" marR="4073" marT="407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extLst>
                  <a:ext uri="{0D108BD9-81ED-4DB2-BD59-A6C34878D82A}">
                    <a16:rowId xmlns:a16="http://schemas.microsoft.com/office/drawing/2014/main" val="2905182639"/>
                  </a:ext>
                </a:extLst>
              </a:tr>
            </a:tbl>
          </a:graphicData>
        </a:graphic>
      </p:graphicFrame>
      <p:sp>
        <p:nvSpPr>
          <p:cNvPr id="9" name="Rettangolo arrotondato 8">
            <a:extLst>
              <a:ext uri="{FF2B5EF4-FFF2-40B4-BE49-F238E27FC236}">
                <a16:creationId xmlns:a16="http://schemas.microsoft.com/office/drawing/2014/main" id="{233C682C-9DBA-4212-9D59-F780751365B4}"/>
              </a:ext>
            </a:extLst>
          </p:cNvPr>
          <p:cNvSpPr/>
          <p:nvPr/>
        </p:nvSpPr>
        <p:spPr>
          <a:xfrm>
            <a:off x="39769" y="987574"/>
            <a:ext cx="5529053" cy="648072"/>
          </a:xfrm>
          <a:prstGeom prst="roundRect">
            <a:avLst/>
          </a:prstGeom>
          <a:solidFill>
            <a:srgbClr val="EEECE1">
              <a:alpha val="30196"/>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657" y="735684"/>
            <a:ext cx="7581900" cy="4140200"/>
          </a:xfrm>
          <a:prstGeom prst="rect">
            <a:avLst/>
          </a:prstGeom>
          <a:noFill/>
          <a:ln w="9525">
            <a:solidFill>
              <a:srgbClr val="F68F0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4686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643DB-E189-4C0F-A4C5-B325ED073872}"/>
              </a:ext>
            </a:extLst>
          </p:cNvPr>
          <p:cNvSpPr>
            <a:spLocks noGrp="1"/>
          </p:cNvSpPr>
          <p:nvPr>
            <p:ph type="title"/>
          </p:nvPr>
        </p:nvSpPr>
        <p:spPr/>
        <p:txBody>
          <a:bodyPr/>
          <a:lstStyle/>
          <a:p>
            <a:r>
              <a:rPr lang="it-IT" dirty="0" err="1"/>
              <a:t>Results</a:t>
            </a:r>
            <a:r>
              <a:rPr lang="it-IT" dirty="0"/>
              <a:t>: </a:t>
            </a:r>
            <a:r>
              <a:rPr lang="en-GB" i="1" dirty="0"/>
              <a:t>Coverage of child age range</a:t>
            </a:r>
            <a:r>
              <a:rPr lang="it-IT" dirty="0"/>
              <a:t> </a:t>
            </a:r>
          </a:p>
        </p:txBody>
      </p:sp>
      <p:graphicFrame>
        <p:nvGraphicFramePr>
          <p:cNvPr id="5" name="Tabella 4"/>
          <p:cNvGraphicFramePr>
            <a:graphicFrameLocks noGrp="1"/>
          </p:cNvGraphicFramePr>
          <p:nvPr>
            <p:extLst>
              <p:ext uri="{D42A27DB-BD31-4B8C-83A1-F6EECF244321}">
                <p14:modId xmlns:p14="http://schemas.microsoft.com/office/powerpoint/2010/main" val="675091401"/>
              </p:ext>
            </p:extLst>
          </p:nvPr>
        </p:nvGraphicFramePr>
        <p:xfrm>
          <a:off x="539552" y="1131590"/>
          <a:ext cx="8064896" cy="2438400"/>
        </p:xfrm>
        <a:graphic>
          <a:graphicData uri="http://schemas.openxmlformats.org/drawingml/2006/table">
            <a:tbl>
              <a:tblPr firstRow="1" firstCol="1" bandRow="1">
                <a:tableStyleId>{5C22544A-7EE6-4342-B048-85BDC9FD1C3A}</a:tableStyleId>
              </a:tblPr>
              <a:tblGrid>
                <a:gridCol w="1557039">
                  <a:extLst>
                    <a:ext uri="{9D8B030D-6E8A-4147-A177-3AD203B41FA5}">
                      <a16:colId xmlns:a16="http://schemas.microsoft.com/office/drawing/2014/main" val="20000"/>
                    </a:ext>
                  </a:extLst>
                </a:gridCol>
                <a:gridCol w="244595">
                  <a:extLst>
                    <a:ext uri="{9D8B030D-6E8A-4147-A177-3AD203B41FA5}">
                      <a16:colId xmlns:a16="http://schemas.microsoft.com/office/drawing/2014/main" val="20001"/>
                    </a:ext>
                  </a:extLst>
                </a:gridCol>
                <a:gridCol w="1563234">
                  <a:extLst>
                    <a:ext uri="{9D8B030D-6E8A-4147-A177-3AD203B41FA5}">
                      <a16:colId xmlns:a16="http://schemas.microsoft.com/office/drawing/2014/main" val="20002"/>
                    </a:ext>
                  </a:extLst>
                </a:gridCol>
                <a:gridCol w="1568397">
                  <a:extLst>
                    <a:ext uri="{9D8B030D-6E8A-4147-A177-3AD203B41FA5}">
                      <a16:colId xmlns:a16="http://schemas.microsoft.com/office/drawing/2014/main" val="20003"/>
                    </a:ext>
                  </a:extLst>
                </a:gridCol>
                <a:gridCol w="1563234">
                  <a:extLst>
                    <a:ext uri="{9D8B030D-6E8A-4147-A177-3AD203B41FA5}">
                      <a16:colId xmlns:a16="http://schemas.microsoft.com/office/drawing/2014/main" val="20004"/>
                    </a:ext>
                  </a:extLst>
                </a:gridCol>
                <a:gridCol w="1568397">
                  <a:extLst>
                    <a:ext uri="{9D8B030D-6E8A-4147-A177-3AD203B41FA5}">
                      <a16:colId xmlns:a16="http://schemas.microsoft.com/office/drawing/2014/main" val="20005"/>
                    </a:ext>
                  </a:extLst>
                </a:gridCol>
              </a:tblGrid>
              <a:tr h="216024">
                <a:tc>
                  <a:txBody>
                    <a:bodyPr/>
                    <a:lstStyle/>
                    <a:p>
                      <a:pPr algn="ctr">
                        <a:spcAft>
                          <a:spcPts val="0"/>
                        </a:spcAft>
                      </a:pPr>
                      <a:r>
                        <a:rPr lang="en-GB" sz="1600" dirty="0">
                          <a:effectLst/>
                        </a:rPr>
                        <a:t>&lt; 1</a:t>
                      </a:r>
                      <a:endParaRPr lang="en-GB" sz="1600" dirty="0">
                        <a:effectLst/>
                        <a:latin typeface="Cambria"/>
                        <a:ea typeface="MS Mincho"/>
                        <a:cs typeface="Times New Roman"/>
                      </a:endParaRPr>
                    </a:p>
                  </a:txBody>
                  <a:tcPr marL="68580" marR="68580" marT="0" marB="0">
                    <a:lnB w="12700" cap="flat" cmpd="sng" algn="ctr">
                      <a:solidFill>
                        <a:schemeClr val="bg1"/>
                      </a:solidFill>
                      <a:prstDash val="solid"/>
                      <a:round/>
                      <a:headEnd type="none" w="med" len="med"/>
                      <a:tailEnd type="none" w="med" len="med"/>
                    </a:lnB>
                  </a:tcPr>
                </a:tc>
                <a:tc gridSpan="2">
                  <a:txBody>
                    <a:bodyPr/>
                    <a:lstStyle/>
                    <a:p>
                      <a:pPr algn="ctr">
                        <a:spcAft>
                          <a:spcPts val="0"/>
                        </a:spcAft>
                      </a:pPr>
                      <a:r>
                        <a:rPr lang="en-GB" sz="1600">
                          <a:effectLst/>
                        </a:rPr>
                        <a:t>[1-4]</a:t>
                      </a:r>
                      <a:endParaRPr lang="en-GB" sz="1600">
                        <a:effectLst/>
                        <a:latin typeface="Cambria"/>
                        <a:ea typeface="MS Mincho"/>
                        <a:cs typeface="Times New Roman"/>
                      </a:endParaRPr>
                    </a:p>
                  </a:txBody>
                  <a:tcPr marL="68580" marR="68580" marT="0" marB="0">
                    <a:lnB w="12700" cap="flat" cmpd="sng" algn="ctr">
                      <a:solidFill>
                        <a:schemeClr val="bg1"/>
                      </a:solidFill>
                      <a:prstDash val="solid"/>
                      <a:round/>
                      <a:headEnd type="none" w="med" len="med"/>
                      <a:tailEnd type="none" w="med" len="med"/>
                    </a:lnB>
                  </a:tcPr>
                </a:tc>
                <a:tc hMerge="1">
                  <a:txBody>
                    <a:bodyPr/>
                    <a:lstStyle/>
                    <a:p>
                      <a:endParaRPr lang="en-GB"/>
                    </a:p>
                  </a:txBody>
                  <a:tcPr/>
                </a:tc>
                <a:tc>
                  <a:txBody>
                    <a:bodyPr/>
                    <a:lstStyle/>
                    <a:p>
                      <a:pPr algn="ctr">
                        <a:spcAft>
                          <a:spcPts val="0"/>
                        </a:spcAft>
                      </a:pPr>
                      <a:r>
                        <a:rPr lang="en-GB" sz="1600">
                          <a:effectLst/>
                        </a:rPr>
                        <a:t>[5-9]</a:t>
                      </a:r>
                      <a:endParaRPr lang="en-GB" sz="1600">
                        <a:effectLst/>
                        <a:latin typeface="Cambria"/>
                        <a:ea typeface="MS Mincho"/>
                        <a:cs typeface="Times New Roman"/>
                      </a:endParaRPr>
                    </a:p>
                  </a:txBody>
                  <a:tcPr marL="68580" marR="68580" marT="0" marB="0">
                    <a:lnB w="12700" cap="flat" cmpd="sng" algn="ctr">
                      <a:solidFill>
                        <a:schemeClr val="bg1"/>
                      </a:solidFill>
                      <a:prstDash val="solid"/>
                      <a:round/>
                      <a:headEnd type="none" w="med" len="med"/>
                      <a:tailEnd type="none" w="med" len="med"/>
                    </a:lnB>
                  </a:tcPr>
                </a:tc>
                <a:tc>
                  <a:txBody>
                    <a:bodyPr/>
                    <a:lstStyle/>
                    <a:p>
                      <a:pPr algn="ctr">
                        <a:spcAft>
                          <a:spcPts val="0"/>
                        </a:spcAft>
                      </a:pPr>
                      <a:r>
                        <a:rPr lang="en-GB" sz="1600">
                          <a:effectLst/>
                        </a:rPr>
                        <a:t>[10-17]</a:t>
                      </a:r>
                      <a:endParaRPr lang="en-GB" sz="1600">
                        <a:effectLst/>
                        <a:latin typeface="Cambria"/>
                        <a:ea typeface="MS Mincho"/>
                        <a:cs typeface="Times New Roman"/>
                      </a:endParaRPr>
                    </a:p>
                  </a:txBody>
                  <a:tcPr marL="68580" marR="68580" marT="0" marB="0">
                    <a:lnB w="12700" cap="flat" cmpd="sng" algn="ctr">
                      <a:solidFill>
                        <a:schemeClr val="bg1"/>
                      </a:solidFill>
                      <a:prstDash val="solid"/>
                      <a:round/>
                      <a:headEnd type="none" w="med" len="med"/>
                      <a:tailEnd type="none" w="med" len="med"/>
                    </a:lnB>
                  </a:tcPr>
                </a:tc>
                <a:tc>
                  <a:txBody>
                    <a:bodyPr/>
                    <a:lstStyle/>
                    <a:p>
                      <a:pPr algn="ctr">
                        <a:spcAft>
                          <a:spcPts val="0"/>
                        </a:spcAft>
                      </a:pPr>
                      <a:r>
                        <a:rPr lang="en-GB" sz="1600">
                          <a:effectLst/>
                        </a:rPr>
                        <a:t>&gt; 17</a:t>
                      </a:r>
                      <a:endParaRPr lang="en-GB" sz="1600">
                        <a:effectLst/>
                        <a:latin typeface="Cambria"/>
                        <a:ea typeface="MS Mincho"/>
                        <a:cs typeface="Times New Roman"/>
                      </a:endParaRPr>
                    </a:p>
                  </a:txBody>
                  <a:tcPr marL="68580" marR="68580" marT="0" marB="0">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216024">
                <a:tc>
                  <a:txBody>
                    <a:bodyPr/>
                    <a:lstStyle/>
                    <a:p>
                      <a:pPr algn="ctr">
                        <a:spcAft>
                          <a:spcPts val="0"/>
                        </a:spcAft>
                      </a:pPr>
                      <a:r>
                        <a:rPr lang="en-GB" sz="1600" b="0" dirty="0">
                          <a:solidFill>
                            <a:sysClr val="windowText" lastClr="000000"/>
                          </a:solidFill>
                          <a:effectLst/>
                        </a:rPr>
                        <a:t>29 (24%)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gridSpan="2">
                  <a:txBody>
                    <a:bodyPr/>
                    <a:lstStyle/>
                    <a:p>
                      <a:pPr algn="ctr">
                        <a:spcAft>
                          <a:spcPts val="0"/>
                        </a:spcAft>
                      </a:pPr>
                      <a:r>
                        <a:rPr lang="en-GB" sz="1600" b="0" dirty="0">
                          <a:solidFill>
                            <a:sysClr val="windowText" lastClr="000000"/>
                          </a:solidFill>
                          <a:effectLst/>
                        </a:rPr>
                        <a:t>2 (2%)</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a:txBody>
                    <a:bodyPr/>
                    <a:lstStyle/>
                    <a:p>
                      <a:pPr algn="ctr">
                        <a:spcAft>
                          <a:spcPts val="0"/>
                        </a:spcAft>
                      </a:pPr>
                      <a:r>
                        <a:rPr lang="en-GB" sz="1600" b="0" dirty="0">
                          <a:solidFill>
                            <a:sysClr val="windowText" lastClr="000000"/>
                          </a:solidFill>
                          <a:effectLst/>
                        </a:rPr>
                        <a:t>0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GB" sz="1600" b="0" dirty="0">
                          <a:solidFill>
                            <a:sysClr val="windowText" lastClr="000000"/>
                          </a:solidFill>
                          <a:effectLst/>
                        </a:rPr>
                        <a:t>2 (2%)</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ctr">
                        <a:spcAft>
                          <a:spcPts val="0"/>
                        </a:spcAft>
                      </a:pPr>
                      <a:r>
                        <a:rPr lang="en-GB" sz="1600" b="0" dirty="0">
                          <a:solidFill>
                            <a:sysClr val="windowText" lastClr="000000"/>
                          </a:solidFill>
                          <a:effectLst/>
                        </a:rPr>
                        <a:t>1 (1%)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0001"/>
                  </a:ext>
                </a:extLst>
              </a:tr>
              <a:tr h="216024">
                <a:tc gridSpan="3">
                  <a:txBody>
                    <a:bodyPr/>
                    <a:lstStyle/>
                    <a:p>
                      <a:pPr algn="ctr">
                        <a:spcAft>
                          <a:spcPts val="0"/>
                        </a:spcAft>
                      </a:pPr>
                      <a:r>
                        <a:rPr lang="en-GB" sz="1600" b="0" dirty="0">
                          <a:solidFill>
                            <a:sysClr val="windowText" lastClr="000000"/>
                          </a:solidFill>
                          <a:effectLst/>
                        </a:rPr>
                        <a:t>4 (3%)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hMerge="1">
                  <a:txBody>
                    <a:bodyPr/>
                    <a:lstStyle/>
                    <a:p>
                      <a:endParaRPr lang="en-GB"/>
                    </a:p>
                  </a:txBody>
                  <a:tcPr/>
                </a:tc>
                <a:tc gridSpan="3">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2"/>
                  </a:ext>
                </a:extLst>
              </a:tr>
              <a:tr h="216024">
                <a:tc gridSpan="4">
                  <a:txBody>
                    <a:bodyPr/>
                    <a:lstStyle/>
                    <a:p>
                      <a:pPr algn="ctr">
                        <a:spcAft>
                          <a:spcPts val="0"/>
                        </a:spcAft>
                      </a:pPr>
                      <a:r>
                        <a:rPr lang="en-GB" sz="1600" b="0" dirty="0">
                          <a:solidFill>
                            <a:sysClr val="windowText" lastClr="000000"/>
                          </a:solidFill>
                          <a:effectLst/>
                        </a:rPr>
                        <a:t>6 (5%)</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10003"/>
                  </a:ext>
                </a:extLst>
              </a:tr>
              <a:tr h="216024">
                <a:tc gridSpan="5">
                  <a:txBody>
                    <a:bodyPr/>
                    <a:lstStyle/>
                    <a:p>
                      <a:pPr algn="ctr">
                        <a:spcAft>
                          <a:spcPts val="0"/>
                        </a:spcAft>
                      </a:pPr>
                      <a:r>
                        <a:rPr lang="en-GB" sz="1600" b="0" dirty="0">
                          <a:solidFill>
                            <a:sysClr val="windowText" lastClr="000000"/>
                          </a:solidFill>
                          <a:effectLst/>
                        </a:rPr>
                        <a:t>51 (42%)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4"/>
                  </a:ext>
                </a:extLst>
              </a:tr>
              <a:tr h="216024">
                <a:tc gridSpan="6">
                  <a:txBody>
                    <a:bodyPr/>
                    <a:lstStyle/>
                    <a:p>
                      <a:pPr algn="ctr">
                        <a:spcAft>
                          <a:spcPts val="0"/>
                        </a:spcAft>
                      </a:pPr>
                      <a:r>
                        <a:rPr lang="en-GB" sz="1600" b="0" dirty="0">
                          <a:solidFill>
                            <a:sysClr val="windowText" lastClr="000000"/>
                          </a:solidFill>
                          <a:effectLst/>
                        </a:rPr>
                        <a:t>7 (6%)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r h="216024">
                <a:tc gridSpan="4">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algn="ctr">
                        <a:spcAft>
                          <a:spcPts val="0"/>
                        </a:spcAft>
                      </a:pPr>
                      <a:r>
                        <a:rPr lang="en-GB" sz="1600" b="0" dirty="0">
                          <a:solidFill>
                            <a:sysClr val="windowText" lastClr="000000"/>
                          </a:solidFill>
                          <a:effectLst/>
                        </a:rPr>
                        <a:t>4 (3%)</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extLst>
                  <a:ext uri="{0D108BD9-81ED-4DB2-BD59-A6C34878D82A}">
                    <a16:rowId xmlns:a16="http://schemas.microsoft.com/office/drawing/2014/main" val="10006"/>
                  </a:ext>
                </a:extLst>
              </a:tr>
              <a:tr h="216024">
                <a:tc gridSpan="2">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endParaRPr lang="en-GB"/>
                    </a:p>
                  </a:txBody>
                  <a:tcPr/>
                </a:tc>
                <a:tc gridSpan="3">
                  <a:txBody>
                    <a:bodyPr/>
                    <a:lstStyle/>
                    <a:p>
                      <a:pPr algn="ctr">
                        <a:spcAft>
                          <a:spcPts val="0"/>
                        </a:spcAft>
                      </a:pPr>
                      <a:r>
                        <a:rPr lang="en-GB" sz="1600" b="0" dirty="0">
                          <a:solidFill>
                            <a:sysClr val="windowText" lastClr="000000"/>
                          </a:solidFill>
                          <a:effectLst/>
                        </a:rPr>
                        <a:t>7 (6%)</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hMerge="1">
                  <a:txBody>
                    <a:bodyPr/>
                    <a:lstStyle/>
                    <a:p>
                      <a:endParaRPr lang="en-GB"/>
                    </a:p>
                  </a:txBody>
                  <a:tcPr/>
                </a:tc>
                <a:tc>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7"/>
                  </a:ext>
                </a:extLst>
              </a:tr>
              <a:tr h="216024">
                <a:tc gridSpan="2">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endParaRPr lang="en-GB"/>
                    </a:p>
                  </a:txBody>
                  <a:tcPr/>
                </a:tc>
                <a:tc>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2">
                  <a:txBody>
                    <a:bodyPr/>
                    <a:lstStyle/>
                    <a:p>
                      <a:pPr algn="ctr">
                        <a:spcAft>
                          <a:spcPts val="0"/>
                        </a:spcAft>
                      </a:pPr>
                      <a:r>
                        <a:rPr lang="en-GB" sz="1600" b="0" dirty="0">
                          <a:solidFill>
                            <a:sysClr val="windowText" lastClr="000000"/>
                          </a:solidFill>
                          <a:effectLst/>
                        </a:rPr>
                        <a:t>8 (6%)</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8"/>
                  </a:ext>
                </a:extLst>
              </a:tr>
              <a:tr h="216024">
                <a:tc gridSpan="2">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endParaRPr lang="en-GB"/>
                    </a:p>
                  </a:txBody>
                  <a:tcPr/>
                </a:tc>
                <a:tc>
                  <a:txBody>
                    <a:bodyPr/>
                    <a:lstStyle/>
                    <a:p>
                      <a:pPr algn="ctr">
                        <a:spcAft>
                          <a:spcPts val="0"/>
                        </a:spcAft>
                      </a:pPr>
                      <a:r>
                        <a:rPr lang="en-GB" sz="1600" b="0" dirty="0">
                          <a:solidFill>
                            <a:sysClr val="windowText" lastClr="000000"/>
                          </a:solidFill>
                          <a:effectLst/>
                        </a:rPr>
                        <a:t> </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3">
                  <a:txBody>
                    <a:bodyPr/>
                    <a:lstStyle/>
                    <a:p>
                      <a:pPr algn="ctr">
                        <a:spcAft>
                          <a:spcPts val="0"/>
                        </a:spcAft>
                      </a:pPr>
                      <a:r>
                        <a:rPr lang="en-GB" sz="1600" b="0" dirty="0">
                          <a:solidFill>
                            <a:sysClr val="windowText" lastClr="000000"/>
                          </a:solidFill>
                          <a:effectLst/>
                        </a:rPr>
                        <a:t>1 (1%)</a:t>
                      </a:r>
                      <a:endParaRPr lang="en-GB" sz="1600" b="0" dirty="0">
                        <a:solidFill>
                          <a:sysClr val="windowText" lastClr="000000"/>
                        </a:solidFill>
                        <a:effectLst/>
                        <a:latin typeface="Cambria"/>
                        <a:ea typeface="MS Mincho"/>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40000"/>
                        <a:lumOff val="6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9"/>
                  </a:ext>
                </a:extLst>
              </a:tr>
            </a:tbl>
          </a:graphicData>
        </a:graphic>
      </p:graphicFrame>
      <p:sp>
        <p:nvSpPr>
          <p:cNvPr id="7" name="Rettangolo 6"/>
          <p:cNvSpPr/>
          <p:nvPr/>
        </p:nvSpPr>
        <p:spPr>
          <a:xfrm>
            <a:off x="755576" y="627534"/>
            <a:ext cx="8208912" cy="400110"/>
          </a:xfrm>
          <a:prstGeom prst="rect">
            <a:avLst/>
          </a:prstGeom>
          <a:solidFill>
            <a:schemeClr val="bg1"/>
          </a:solidFill>
        </p:spPr>
        <p:txBody>
          <a:bodyPr wrap="square">
            <a:spAutoFit/>
          </a:bodyPr>
          <a:lstStyle/>
          <a:p>
            <a:pPr algn="ctr"/>
            <a:r>
              <a:rPr lang="en-GB" sz="2000" dirty="0"/>
              <a:t>122 measures (35%) are age-related</a:t>
            </a:r>
            <a:endParaRPr lang="en-US" sz="2000" dirty="0"/>
          </a:p>
        </p:txBody>
      </p:sp>
      <p:sp>
        <p:nvSpPr>
          <p:cNvPr id="10" name="Rettangolo 9"/>
          <p:cNvSpPr/>
          <p:nvPr/>
        </p:nvSpPr>
        <p:spPr>
          <a:xfrm>
            <a:off x="410973" y="3802236"/>
            <a:ext cx="8316416" cy="646331"/>
          </a:xfrm>
          <a:prstGeom prst="rect">
            <a:avLst/>
          </a:prstGeom>
          <a:solidFill>
            <a:schemeClr val="bg1"/>
          </a:solidFill>
        </p:spPr>
        <p:txBody>
          <a:bodyPr wrap="square">
            <a:spAutoFit/>
          </a:bodyPr>
          <a:lstStyle/>
          <a:p>
            <a:pPr algn="ctr"/>
            <a:r>
              <a:rPr lang="en-GB" sz="1800" i="1" dirty="0">
                <a:solidFill>
                  <a:srgbClr val="F68F00"/>
                </a:solidFill>
              </a:rPr>
              <a:t>the most frequently considered single age range is the neonatal period </a:t>
            </a:r>
          </a:p>
          <a:p>
            <a:pPr algn="ctr"/>
            <a:r>
              <a:rPr lang="en-GB" sz="1800" i="1" dirty="0">
                <a:solidFill>
                  <a:srgbClr val="368E36"/>
                </a:solidFill>
              </a:rPr>
              <a:t>while the majority of measures tend to combine more than one interval</a:t>
            </a:r>
            <a:endParaRPr lang="en-US" sz="1800" i="1" dirty="0">
              <a:solidFill>
                <a:srgbClr val="368E36"/>
              </a:solidFill>
            </a:endParaRPr>
          </a:p>
        </p:txBody>
      </p:sp>
      <p:sp>
        <p:nvSpPr>
          <p:cNvPr id="6" name="Ovale 5">
            <a:extLst>
              <a:ext uri="{FF2B5EF4-FFF2-40B4-BE49-F238E27FC236}">
                <a16:creationId xmlns:a16="http://schemas.microsoft.com/office/drawing/2014/main" id="{D7B46BB8-7CB2-4B0C-B929-FF2AC50235BA}"/>
              </a:ext>
            </a:extLst>
          </p:cNvPr>
          <p:cNvSpPr/>
          <p:nvPr/>
        </p:nvSpPr>
        <p:spPr>
          <a:xfrm>
            <a:off x="850056" y="1348924"/>
            <a:ext cx="913632" cy="315500"/>
          </a:xfrm>
          <a:prstGeom prst="ellipse">
            <a:avLst/>
          </a:prstGeom>
          <a:noFill/>
          <a:ln>
            <a:solidFill>
              <a:srgbClr val="F68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e 7">
            <a:extLst>
              <a:ext uri="{FF2B5EF4-FFF2-40B4-BE49-F238E27FC236}">
                <a16:creationId xmlns:a16="http://schemas.microsoft.com/office/drawing/2014/main" id="{DCE9F84F-C632-4872-AF86-32222DE7A783}"/>
              </a:ext>
            </a:extLst>
          </p:cNvPr>
          <p:cNvSpPr/>
          <p:nvPr/>
        </p:nvSpPr>
        <p:spPr>
          <a:xfrm>
            <a:off x="539552" y="2074744"/>
            <a:ext cx="6480720" cy="315500"/>
          </a:xfrm>
          <a:prstGeom prst="ellipse">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86660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849644-44B8-4F4A-AEC5-E9F21ED23C07}"/>
              </a:ext>
            </a:extLst>
          </p:cNvPr>
          <p:cNvSpPr>
            <a:spLocks noGrp="1"/>
          </p:cNvSpPr>
          <p:nvPr>
            <p:ph type="title"/>
          </p:nvPr>
        </p:nvSpPr>
        <p:spPr/>
        <p:txBody>
          <a:bodyPr/>
          <a:lstStyle/>
          <a:p>
            <a:r>
              <a:rPr lang="it-IT" dirty="0" err="1"/>
              <a:t>Discussion</a:t>
            </a:r>
            <a:r>
              <a:rPr lang="it-IT" dirty="0"/>
              <a:t> and </a:t>
            </a:r>
            <a:r>
              <a:rPr lang="it-IT" dirty="0" err="1"/>
              <a:t>Conclusions</a:t>
            </a:r>
            <a:r>
              <a:rPr lang="it-IT" dirty="0"/>
              <a:t> </a:t>
            </a:r>
          </a:p>
        </p:txBody>
      </p:sp>
      <p:sp>
        <p:nvSpPr>
          <p:cNvPr id="4" name="Segnaposto contenuto 2">
            <a:extLst>
              <a:ext uri="{FF2B5EF4-FFF2-40B4-BE49-F238E27FC236}">
                <a16:creationId xmlns:a16="http://schemas.microsoft.com/office/drawing/2014/main" id="{6D3341CB-79C7-4390-8B69-0AEEE5DFC328}"/>
              </a:ext>
            </a:extLst>
          </p:cNvPr>
          <p:cNvSpPr txBox="1">
            <a:spLocks/>
          </p:cNvSpPr>
          <p:nvPr/>
        </p:nvSpPr>
        <p:spPr>
          <a:xfrm>
            <a:off x="251520" y="699542"/>
            <a:ext cx="8640960" cy="4104456"/>
          </a:xfrm>
          <a:prstGeom prst="rect">
            <a:avLst/>
          </a:prstGeom>
        </p:spPr>
        <p:txBody>
          <a:bodyPr vert="horz" lIns="68579" tIns="34289" rIns="68579" bIns="34289" rtlCol="0">
            <a:noAutofit/>
          </a:bodyPr>
          <a:lstStyle>
            <a:lvl1pPr marL="257168" indent="-257168" algn="l" defTabSz="685783"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28" indent="-171446" algn="l" defTabSz="68578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20"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GB" sz="1800" dirty="0">
                <a:solidFill>
                  <a:srgbClr val="F68F00"/>
                </a:solidFill>
              </a:rPr>
              <a:t>High variability across countries </a:t>
            </a:r>
            <a:r>
              <a:rPr lang="en-GB" sz="1800" dirty="0"/>
              <a:t>both in the number and type of measures adopted for the evaluation of child health care</a:t>
            </a:r>
          </a:p>
          <a:p>
            <a:endParaRPr lang="en-GB" sz="1800" dirty="0"/>
          </a:p>
          <a:p>
            <a:r>
              <a:rPr lang="en-GB" sz="1800" dirty="0">
                <a:solidFill>
                  <a:srgbClr val="F68F00"/>
                </a:solidFill>
              </a:rPr>
              <a:t>A limited set of common measures </a:t>
            </a:r>
            <a:r>
              <a:rPr lang="en-GB" sz="1800" dirty="0"/>
              <a:t>was identified, while the majority of them are reported by a restricted number of countries </a:t>
            </a:r>
          </a:p>
          <a:p>
            <a:endParaRPr lang="en-GB" sz="1800" dirty="0"/>
          </a:p>
          <a:p>
            <a:r>
              <a:rPr lang="en-GB" sz="1800" dirty="0"/>
              <a:t>The sparsity index highlights a </a:t>
            </a:r>
            <a:r>
              <a:rPr lang="en-GB" sz="1800" dirty="0">
                <a:solidFill>
                  <a:srgbClr val="F68F00"/>
                </a:solidFill>
              </a:rPr>
              <a:t>different vision in the evaluation of child care </a:t>
            </a:r>
            <a:r>
              <a:rPr lang="en-GB" sz="1800" dirty="0"/>
              <a:t>with the selection of country-specific measures</a:t>
            </a:r>
          </a:p>
          <a:p>
            <a:endParaRPr lang="it-IT" sz="1800" dirty="0"/>
          </a:p>
          <a:p>
            <a:r>
              <a:rPr lang="en-GB" sz="1800" dirty="0"/>
              <a:t>This makes the </a:t>
            </a:r>
            <a:r>
              <a:rPr lang="en-GB" sz="1800" dirty="0">
                <a:solidFill>
                  <a:srgbClr val="F68F00"/>
                </a:solidFill>
              </a:rPr>
              <a:t>comparison across countries a challenging task</a:t>
            </a:r>
            <a:r>
              <a:rPr lang="en-GB" sz="1800" dirty="0"/>
              <a:t>, also considering that some measures are </a:t>
            </a:r>
            <a:r>
              <a:rPr lang="en-GB" sz="1800" dirty="0">
                <a:solidFill>
                  <a:srgbClr val="F68F00"/>
                </a:solidFill>
              </a:rPr>
              <a:t>not uniformly defined and collected across countries</a:t>
            </a:r>
          </a:p>
          <a:p>
            <a:pPr marL="0" indent="0">
              <a:buNone/>
            </a:pPr>
            <a:endParaRPr lang="en-GB" sz="1800" dirty="0"/>
          </a:p>
        </p:txBody>
      </p:sp>
    </p:spTree>
    <p:extLst>
      <p:ext uri="{BB962C8B-B14F-4D97-AF65-F5344CB8AC3E}">
        <p14:creationId xmlns:p14="http://schemas.microsoft.com/office/powerpoint/2010/main" val="904965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849644-44B8-4F4A-AEC5-E9F21ED23C07}"/>
              </a:ext>
            </a:extLst>
          </p:cNvPr>
          <p:cNvSpPr>
            <a:spLocks noGrp="1"/>
          </p:cNvSpPr>
          <p:nvPr>
            <p:ph type="title"/>
          </p:nvPr>
        </p:nvSpPr>
        <p:spPr/>
        <p:txBody>
          <a:bodyPr/>
          <a:lstStyle/>
          <a:p>
            <a:r>
              <a:rPr lang="it-IT" dirty="0" err="1"/>
              <a:t>Discussion</a:t>
            </a:r>
            <a:r>
              <a:rPr lang="it-IT" dirty="0"/>
              <a:t> and </a:t>
            </a:r>
            <a:r>
              <a:rPr lang="it-IT" dirty="0" err="1"/>
              <a:t>Conclusions</a:t>
            </a:r>
            <a:r>
              <a:rPr lang="it-IT" dirty="0"/>
              <a:t> </a:t>
            </a:r>
          </a:p>
        </p:txBody>
      </p:sp>
      <p:sp>
        <p:nvSpPr>
          <p:cNvPr id="4" name="Segnaposto contenuto 2">
            <a:extLst>
              <a:ext uri="{FF2B5EF4-FFF2-40B4-BE49-F238E27FC236}">
                <a16:creationId xmlns:a16="http://schemas.microsoft.com/office/drawing/2014/main" id="{6D3341CB-79C7-4390-8B69-0AEEE5DFC328}"/>
              </a:ext>
            </a:extLst>
          </p:cNvPr>
          <p:cNvSpPr txBox="1">
            <a:spLocks/>
          </p:cNvSpPr>
          <p:nvPr/>
        </p:nvSpPr>
        <p:spPr>
          <a:xfrm>
            <a:off x="251520" y="699542"/>
            <a:ext cx="8640960" cy="3096344"/>
          </a:xfrm>
          <a:prstGeom prst="rect">
            <a:avLst/>
          </a:prstGeom>
        </p:spPr>
        <p:txBody>
          <a:bodyPr vert="horz" lIns="68579" tIns="34289" rIns="68579" bIns="34289" rtlCol="0">
            <a:noAutofit/>
          </a:bodyPr>
          <a:lstStyle>
            <a:lvl1pPr marL="257168" indent="-257168" algn="l" defTabSz="685783"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28" indent="-171446" algn="l" defTabSz="68578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20"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GB" sz="1800" dirty="0">
                <a:solidFill>
                  <a:srgbClr val="F68F00"/>
                </a:solidFill>
              </a:rPr>
              <a:t>A set of common sub-categories can be detected</a:t>
            </a:r>
            <a:r>
              <a:rPr lang="en-GB" sz="1800" dirty="0"/>
              <a:t>, such as immunization, mortality and hospitalization</a:t>
            </a:r>
          </a:p>
          <a:p>
            <a:endParaRPr lang="en-GB" sz="1800" dirty="0"/>
          </a:p>
          <a:p>
            <a:r>
              <a:rPr lang="en-GB" sz="1800" dirty="0"/>
              <a:t>However, </a:t>
            </a:r>
            <a:r>
              <a:rPr lang="en-GB" sz="1800" dirty="0">
                <a:solidFill>
                  <a:srgbClr val="F68F00"/>
                </a:solidFill>
              </a:rPr>
              <a:t>additional aspects of child health care are included </a:t>
            </a:r>
            <a:r>
              <a:rPr lang="en-GB" sz="1800" dirty="0"/>
              <a:t>in some countries, with particular attention on child life course as well as nutritional priority and addiction</a:t>
            </a:r>
          </a:p>
          <a:p>
            <a:endParaRPr lang="it-IT" sz="1800" dirty="0"/>
          </a:p>
          <a:p>
            <a:r>
              <a:rPr lang="en-GB" sz="1800" dirty="0"/>
              <a:t>This sparse adoption of measures also influences the breadth of the analysis, showing that </a:t>
            </a:r>
            <a:r>
              <a:rPr lang="en-GB" sz="1800" dirty="0">
                <a:solidFill>
                  <a:srgbClr val="F68F00"/>
                </a:solidFill>
              </a:rPr>
              <a:t>more efforts are needed </a:t>
            </a:r>
            <a:r>
              <a:rPr lang="en-GB" sz="1800" dirty="0"/>
              <a:t>in the majority of the countries in the collection of child centric data and related metrics </a:t>
            </a:r>
          </a:p>
          <a:p>
            <a:endParaRPr lang="it-IT" sz="1800" dirty="0"/>
          </a:p>
        </p:txBody>
      </p:sp>
    </p:spTree>
    <p:extLst>
      <p:ext uri="{BB962C8B-B14F-4D97-AF65-F5344CB8AC3E}">
        <p14:creationId xmlns:p14="http://schemas.microsoft.com/office/powerpoint/2010/main" val="1680224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849644-44B8-4F4A-AEC5-E9F21ED23C07}"/>
              </a:ext>
            </a:extLst>
          </p:cNvPr>
          <p:cNvSpPr>
            <a:spLocks noGrp="1"/>
          </p:cNvSpPr>
          <p:nvPr>
            <p:ph type="title"/>
          </p:nvPr>
        </p:nvSpPr>
        <p:spPr/>
        <p:txBody>
          <a:bodyPr/>
          <a:lstStyle/>
          <a:p>
            <a:r>
              <a:rPr lang="it-IT" dirty="0" err="1"/>
              <a:t>Discussion</a:t>
            </a:r>
            <a:r>
              <a:rPr lang="it-IT" dirty="0"/>
              <a:t> and </a:t>
            </a:r>
            <a:r>
              <a:rPr lang="it-IT" dirty="0" err="1"/>
              <a:t>Conclusions</a:t>
            </a:r>
            <a:r>
              <a:rPr lang="it-IT" dirty="0"/>
              <a:t> </a:t>
            </a:r>
          </a:p>
        </p:txBody>
      </p:sp>
      <p:sp>
        <p:nvSpPr>
          <p:cNvPr id="4" name="Segnaposto contenuto 2">
            <a:extLst>
              <a:ext uri="{FF2B5EF4-FFF2-40B4-BE49-F238E27FC236}">
                <a16:creationId xmlns:a16="http://schemas.microsoft.com/office/drawing/2014/main" id="{6D3341CB-79C7-4390-8B69-0AEEE5DFC328}"/>
              </a:ext>
            </a:extLst>
          </p:cNvPr>
          <p:cNvSpPr txBox="1">
            <a:spLocks/>
          </p:cNvSpPr>
          <p:nvPr/>
        </p:nvSpPr>
        <p:spPr>
          <a:xfrm>
            <a:off x="251520" y="699542"/>
            <a:ext cx="8640960" cy="3096344"/>
          </a:xfrm>
          <a:prstGeom prst="rect">
            <a:avLst/>
          </a:prstGeom>
        </p:spPr>
        <p:txBody>
          <a:bodyPr vert="horz" lIns="68579" tIns="34289" rIns="68579" bIns="34289" rtlCol="0">
            <a:noAutofit/>
          </a:bodyPr>
          <a:lstStyle>
            <a:lvl1pPr marL="257168" indent="-257168" algn="l" defTabSz="685783"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28" indent="-171446" algn="l" defTabSz="68578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20"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GB" sz="1800" dirty="0"/>
              <a:t>Although these measures are specifically targeted for children, they are </a:t>
            </a:r>
            <a:r>
              <a:rPr lang="en-GB" sz="1800" dirty="0">
                <a:solidFill>
                  <a:srgbClr val="F68F00"/>
                </a:solidFill>
              </a:rPr>
              <a:t>limited in the breadth of aspects to be considered to evaluate the child psychophysical development</a:t>
            </a:r>
            <a:r>
              <a:rPr lang="en-GB" sz="1800" dirty="0"/>
              <a:t>, such as primary and secondary care visits which can extend the evaluation of child-specific preventive and curative care </a:t>
            </a:r>
          </a:p>
          <a:p>
            <a:endParaRPr lang="en-GB" sz="1800" dirty="0"/>
          </a:p>
          <a:p>
            <a:r>
              <a:rPr lang="en-GB" sz="1800" dirty="0"/>
              <a:t>Measures </a:t>
            </a:r>
            <a:r>
              <a:rPr lang="en-GB" sz="1800" dirty="0">
                <a:solidFill>
                  <a:srgbClr val="F68F00"/>
                </a:solidFill>
              </a:rPr>
              <a:t>prioritized the first years of life </a:t>
            </a:r>
            <a:r>
              <a:rPr lang="en-GB" sz="1800" dirty="0"/>
              <a:t>leaving out other important phases of child development, such as adolescence </a:t>
            </a:r>
            <a:endParaRPr lang="it-IT" sz="1800" dirty="0"/>
          </a:p>
          <a:p>
            <a:endParaRPr lang="it-IT" sz="1800" dirty="0"/>
          </a:p>
        </p:txBody>
      </p:sp>
    </p:spTree>
    <p:extLst>
      <p:ext uri="{BB962C8B-B14F-4D97-AF65-F5344CB8AC3E}">
        <p14:creationId xmlns:p14="http://schemas.microsoft.com/office/powerpoint/2010/main" val="306309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71650" y="1221602"/>
            <a:ext cx="5886450" cy="1911659"/>
          </a:xfrm>
        </p:spPr>
        <p:txBody>
          <a:bodyPr>
            <a:normAutofit fontScale="92500"/>
          </a:bodyPr>
          <a:lstStyle/>
          <a:p>
            <a:pPr marL="0" indent="0">
              <a:buNone/>
            </a:pPr>
            <a:r>
              <a:rPr lang="en-US" sz="4100" dirty="0">
                <a:solidFill>
                  <a:schemeClr val="tx1">
                    <a:lumMod val="95000"/>
                    <a:lumOff val="5000"/>
                  </a:schemeClr>
                </a:solidFill>
              </a:rPr>
              <a:t>Thank you for the attention </a:t>
            </a:r>
          </a:p>
          <a:p>
            <a:pPr marL="0" indent="0">
              <a:buNone/>
            </a:pPr>
            <a:endParaRPr lang="en-US" sz="4100" dirty="0">
              <a:solidFill>
                <a:schemeClr val="tx1">
                  <a:lumMod val="95000"/>
                  <a:lumOff val="5000"/>
                </a:schemeClr>
              </a:solidFill>
            </a:endParaRPr>
          </a:p>
          <a:p>
            <a:pPr marL="0" indent="0" algn="ctr">
              <a:buNone/>
            </a:pPr>
            <a:r>
              <a:rPr lang="en-US" sz="2100" dirty="0">
                <a:solidFill>
                  <a:schemeClr val="tx1">
                    <a:lumMod val="95000"/>
                    <a:lumOff val="5000"/>
                  </a:schemeClr>
                </a:solidFill>
                <a:hlinkClick r:id="rId3"/>
              </a:rPr>
              <a:t>f.pecoraro@irpps.cnr.it</a:t>
            </a:r>
            <a:r>
              <a:rPr lang="en-US" sz="2100" dirty="0">
                <a:solidFill>
                  <a:schemeClr val="tx1">
                    <a:lumMod val="95000"/>
                    <a:lumOff val="5000"/>
                  </a:schemeClr>
                </a:solidFill>
              </a:rPr>
              <a:t> </a:t>
            </a:r>
          </a:p>
        </p:txBody>
      </p:sp>
    </p:spTree>
    <p:extLst>
      <p:ext uri="{BB962C8B-B14F-4D97-AF65-F5344CB8AC3E}">
        <p14:creationId xmlns:p14="http://schemas.microsoft.com/office/powerpoint/2010/main" val="492623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0099" y="195486"/>
            <a:ext cx="8280920" cy="4447371"/>
          </a:xfrm>
          <a:prstGeom prst="rect">
            <a:avLst/>
          </a:prstGeom>
          <a:noFill/>
        </p:spPr>
        <p:txBody>
          <a:bodyPr wrap="square" rtlCol="0">
            <a:spAutoFit/>
          </a:bodyPr>
          <a:lstStyle/>
          <a:p>
            <a:r>
              <a:rPr lang="en-GB" sz="4800" dirty="0">
                <a:solidFill>
                  <a:srgbClr val="359442"/>
                </a:solidFill>
                <a:latin typeface="Arial" panose="020B0604020202020204" pitchFamily="34" charset="0"/>
                <a:ea typeface="Tahoma" panose="020B0604030504040204" pitchFamily="34" charset="0"/>
                <a:cs typeface="Arial" panose="020B0604020202020204" pitchFamily="34" charset="0"/>
              </a:rPr>
              <a:t>Disclosure </a:t>
            </a:r>
            <a:r>
              <a:rPr lang="en-GB" sz="2400" b="1" dirty="0">
                <a:solidFill>
                  <a:srgbClr val="359442"/>
                </a:solidFill>
                <a:latin typeface="Arial" panose="020B0604020202020204" pitchFamily="34" charset="0"/>
                <a:cs typeface="Arial" panose="020B0604020202020204" pitchFamily="34" charset="0"/>
              </a:rPr>
              <a:t> </a:t>
            </a:r>
            <a:r>
              <a:rPr lang="en-GB" sz="4800" dirty="0">
                <a:solidFill>
                  <a:srgbClr val="359442"/>
                </a:solidFill>
                <a:latin typeface="Arial" panose="020B0604020202020204" pitchFamily="34" charset="0"/>
                <a:ea typeface="Tahoma" panose="020B0604030504040204" pitchFamily="34" charset="0"/>
                <a:cs typeface="Arial" panose="020B0604020202020204" pitchFamily="34" charset="0"/>
              </a:rPr>
              <a:t>Statement</a:t>
            </a:r>
            <a:br>
              <a:rPr lang="en-GB" sz="4800" dirty="0">
                <a:solidFill>
                  <a:srgbClr val="24418A"/>
                </a:solidFill>
                <a:latin typeface="Arial" panose="020B0604020202020204" pitchFamily="34" charset="0"/>
                <a:ea typeface="Tahoma" panose="020B0604030504040204" pitchFamily="34" charset="0"/>
                <a:cs typeface="Arial" panose="020B0604020202020204" pitchFamily="34" charset="0"/>
              </a:rPr>
            </a:br>
            <a:br>
              <a:rPr lang="en-GB" sz="1050"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Speakers Name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 Fabrizio Pecoraro ……</a:t>
            </a:r>
            <a:br>
              <a:rPr lang="en-GB" dirty="0">
                <a:latin typeface="Arial" panose="020B0604020202020204" pitchFamily="34" charset="0"/>
                <a:cs typeface="Arial" panose="020B0604020202020204" pitchFamily="34" charset="0"/>
              </a:rPr>
            </a:br>
            <a:br>
              <a:rPr lang="en-GB" sz="1000"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sym typeface="Wingdings 2"/>
              </a:rPr>
              <a:t> </a:t>
            </a:r>
            <a:r>
              <a:rPr lang="en-GB" sz="1600" dirty="0">
                <a:latin typeface="Arial" panose="020B0604020202020204" pitchFamily="34" charset="0"/>
                <a:cs typeface="Arial" panose="020B0604020202020204" pitchFamily="34" charset="0"/>
              </a:rPr>
              <a:t>I have the following potential conflicts of interest</a:t>
            </a:r>
            <a:br>
              <a:rPr lang="en-GB" sz="1600" dirty="0">
                <a:latin typeface="Arial" panose="020B0604020202020204" pitchFamily="34" charset="0"/>
                <a:cs typeface="Arial" panose="020B0604020202020204" pitchFamily="34" charset="0"/>
              </a:rPr>
            </a:br>
            <a:r>
              <a:rPr lang="en-GB" sz="1600" dirty="0">
                <a:latin typeface="Arial" panose="020B0604020202020204" pitchFamily="34" charset="0"/>
                <a:cs typeface="Arial" panose="020B0604020202020204" pitchFamily="34" charset="0"/>
              </a:rPr>
              <a:t> to report:</a:t>
            </a:r>
            <a:br>
              <a:rPr lang="en-GB" sz="1600" dirty="0">
                <a:latin typeface="Arial" panose="020B0604020202020204" pitchFamily="34" charset="0"/>
                <a:cs typeface="Arial" panose="020B0604020202020204" pitchFamily="34" charset="0"/>
              </a:rPr>
            </a:br>
            <a:br>
              <a:rPr lang="en-GB" sz="1050" dirty="0">
                <a:latin typeface="Arial" panose="020B0604020202020204" pitchFamily="34" charset="0"/>
                <a:cs typeface="Arial" panose="020B0604020202020204" pitchFamily="34" charset="0"/>
              </a:rPr>
            </a:br>
            <a:r>
              <a:rPr lang="en-GB" sz="9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sym typeface="Wingdings 2"/>
              </a:rPr>
              <a:t> </a:t>
            </a:r>
            <a:r>
              <a:rPr lang="en-GB" sz="1200" dirty="0">
                <a:latin typeface="Arial" panose="020B0604020202020204" pitchFamily="34" charset="0"/>
                <a:cs typeface="Arial" panose="020B0604020202020204" pitchFamily="34" charset="0"/>
              </a:rPr>
              <a:t>Research Contracts</a:t>
            </a:r>
            <a:br>
              <a:rPr lang="en-GB" sz="1200" dirty="0">
                <a:latin typeface="Arial" panose="020B0604020202020204" pitchFamily="34" charset="0"/>
                <a:cs typeface="Arial" panose="020B0604020202020204" pitchFamily="34" charset="0"/>
              </a:rPr>
            </a:br>
            <a:r>
              <a:rPr lang="en-GB" sz="12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sym typeface="Wingdings 2"/>
              </a:rPr>
              <a:t> </a:t>
            </a:r>
            <a:r>
              <a:rPr lang="en-GB" sz="1200" dirty="0">
                <a:latin typeface="Arial" panose="020B0604020202020204" pitchFamily="34" charset="0"/>
                <a:cs typeface="Arial" panose="020B0604020202020204" pitchFamily="34" charset="0"/>
              </a:rPr>
              <a:t>Consulting</a:t>
            </a:r>
            <a:br>
              <a:rPr lang="en-GB" sz="1200" dirty="0">
                <a:latin typeface="Arial" panose="020B0604020202020204" pitchFamily="34" charset="0"/>
                <a:cs typeface="Arial" panose="020B0604020202020204" pitchFamily="34" charset="0"/>
              </a:rPr>
            </a:br>
            <a:r>
              <a:rPr lang="en-GB" sz="12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sym typeface="Wingdings 2"/>
              </a:rPr>
              <a:t> </a:t>
            </a:r>
            <a:r>
              <a:rPr lang="en-GB" sz="1200" dirty="0">
                <a:latin typeface="Arial" panose="020B0604020202020204" pitchFamily="34" charset="0"/>
                <a:cs typeface="Arial" panose="020B0604020202020204" pitchFamily="34" charset="0"/>
              </a:rPr>
              <a:t>Employment in the Industry</a:t>
            </a:r>
            <a:br>
              <a:rPr lang="en-GB" sz="1200" dirty="0">
                <a:latin typeface="Arial" panose="020B0604020202020204" pitchFamily="34" charset="0"/>
                <a:cs typeface="Arial" panose="020B0604020202020204" pitchFamily="34" charset="0"/>
              </a:rPr>
            </a:br>
            <a:r>
              <a:rPr lang="en-GB" sz="12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sym typeface="Wingdings 2"/>
              </a:rPr>
              <a:t> </a:t>
            </a:r>
            <a:r>
              <a:rPr lang="en-GB" sz="1200" dirty="0">
                <a:latin typeface="Arial" panose="020B0604020202020204" pitchFamily="34" charset="0"/>
                <a:cs typeface="Arial" panose="020B0604020202020204" pitchFamily="34" charset="0"/>
              </a:rPr>
              <a:t>Stockholder of a healthcare company</a:t>
            </a:r>
            <a:br>
              <a:rPr lang="en-GB" sz="1200" dirty="0">
                <a:latin typeface="Arial" panose="020B0604020202020204" pitchFamily="34" charset="0"/>
                <a:cs typeface="Arial" panose="020B0604020202020204" pitchFamily="34" charset="0"/>
              </a:rPr>
            </a:br>
            <a:r>
              <a:rPr lang="en-GB" sz="12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sym typeface="Wingdings 2"/>
              </a:rPr>
              <a:t> </a:t>
            </a:r>
            <a:r>
              <a:rPr lang="en-GB" sz="1200" dirty="0">
                <a:latin typeface="Arial" panose="020B0604020202020204" pitchFamily="34" charset="0"/>
                <a:cs typeface="Arial" panose="020B0604020202020204" pitchFamily="34" charset="0"/>
              </a:rPr>
              <a:t>Owner of a healthcare company</a:t>
            </a:r>
            <a:br>
              <a:rPr lang="en-GB" sz="1200" dirty="0">
                <a:latin typeface="Arial" panose="020B0604020202020204" pitchFamily="34" charset="0"/>
                <a:cs typeface="Arial" panose="020B0604020202020204" pitchFamily="34" charset="0"/>
              </a:rPr>
            </a:br>
            <a:r>
              <a:rPr lang="en-GB" sz="12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sym typeface="Wingdings 2"/>
              </a:rPr>
              <a:t> </a:t>
            </a:r>
            <a:r>
              <a:rPr lang="en-GB" sz="1200" dirty="0">
                <a:latin typeface="Arial" panose="020B0604020202020204" pitchFamily="34" charset="0"/>
                <a:cs typeface="Arial" panose="020B0604020202020204" pitchFamily="34" charset="0"/>
              </a:rPr>
              <a:t>Other(s) </a:t>
            </a:r>
            <a:r>
              <a:rPr lang="en-GB" sz="1200" i="1" dirty="0">
                <a:solidFill>
                  <a:srgbClr val="FF0000"/>
                </a:solidFill>
                <a:latin typeface="Arial" panose="020B0604020202020204" pitchFamily="34" charset="0"/>
                <a:cs typeface="Arial" panose="020B0604020202020204" pitchFamily="34" charset="0"/>
              </a:rPr>
              <a:t>– please include details</a:t>
            </a:r>
            <a:br>
              <a:rPr lang="en-GB" sz="1200" dirty="0">
                <a:latin typeface="Arial" panose="020B0604020202020204" pitchFamily="34" charset="0"/>
                <a:cs typeface="Arial" panose="020B0604020202020204" pitchFamily="34" charset="0"/>
              </a:rPr>
            </a:br>
            <a:r>
              <a:rPr lang="en-GB" sz="1400" i="1" dirty="0">
                <a:solidFill>
                  <a:srgbClr val="FF0000"/>
                </a:solidFill>
                <a:latin typeface="Arial" panose="020B0604020202020204" pitchFamily="34" charset="0"/>
                <a:cs typeface="Arial" panose="020B0604020202020204" pitchFamily="34" charset="0"/>
              </a:rPr>
              <a:t>No commercial logos or product names to be included please.</a:t>
            </a:r>
            <a:br>
              <a:rPr lang="en-GB" sz="1600"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sym typeface="Wingdings 2"/>
              </a:rPr>
              <a:t>X  </a:t>
            </a:r>
            <a:r>
              <a:rPr lang="en-GB" sz="1600" dirty="0">
                <a:latin typeface="Arial" panose="020B0604020202020204" pitchFamily="34" charset="0"/>
                <a:cs typeface="Arial" panose="020B0604020202020204" pitchFamily="34" charset="0"/>
              </a:rPr>
              <a:t>I declare that I have no potential conflict of interest.</a:t>
            </a:r>
            <a:br>
              <a:rPr lang="en-GB" sz="48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2347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45586" y="735548"/>
            <a:ext cx="8046894" cy="1102519"/>
          </a:xfrm>
        </p:spPr>
        <p:txBody>
          <a:bodyPr>
            <a:normAutofit/>
          </a:bodyPr>
          <a:lstStyle/>
          <a:p>
            <a:r>
              <a:rPr lang="en-US" sz="3200" dirty="0"/>
              <a:t>The quality of child healthcare: </a:t>
            </a:r>
            <a:br>
              <a:rPr lang="en-US" sz="3200" dirty="0"/>
            </a:br>
            <a:r>
              <a:rPr lang="en-US" sz="3200" dirty="0"/>
              <a:t>a comparison among 30 European countries</a:t>
            </a:r>
            <a:endParaRPr lang="en-GB" sz="3200" dirty="0"/>
          </a:p>
        </p:txBody>
      </p:sp>
      <p:sp>
        <p:nvSpPr>
          <p:cNvPr id="3" name="Subtitle 2"/>
          <p:cNvSpPr>
            <a:spLocks noGrp="1"/>
          </p:cNvSpPr>
          <p:nvPr>
            <p:ph type="subTitle" idx="1"/>
          </p:nvPr>
        </p:nvSpPr>
        <p:spPr>
          <a:xfrm>
            <a:off x="251520" y="2085696"/>
            <a:ext cx="8280920" cy="2646294"/>
          </a:xfrm>
        </p:spPr>
        <p:txBody>
          <a:bodyPr>
            <a:noAutofit/>
          </a:bodyPr>
          <a:lstStyle/>
          <a:p>
            <a:pPr>
              <a:lnSpc>
                <a:spcPct val="130000"/>
              </a:lnSpc>
            </a:pPr>
            <a:r>
              <a:rPr lang="it-IT" sz="1800" u="sng" dirty="0">
                <a:solidFill>
                  <a:srgbClr val="5F5F5F"/>
                </a:solidFill>
              </a:rPr>
              <a:t>Fabrizio Pecoraro</a:t>
            </a:r>
            <a:r>
              <a:rPr lang="it-IT" sz="1800" baseline="30000" dirty="0">
                <a:solidFill>
                  <a:srgbClr val="5F5F5F"/>
                </a:solidFill>
              </a:rPr>
              <a:t>1</a:t>
            </a:r>
            <a:r>
              <a:rPr lang="it-IT" sz="1800" dirty="0">
                <a:solidFill>
                  <a:srgbClr val="5F5F5F"/>
                </a:solidFill>
              </a:rPr>
              <a:t>, Ilaria Rocco</a:t>
            </a:r>
            <a:r>
              <a:rPr lang="it-IT" sz="1800" baseline="30000" dirty="0">
                <a:solidFill>
                  <a:srgbClr val="5F5F5F"/>
                </a:solidFill>
              </a:rPr>
              <a:t>2</a:t>
            </a:r>
            <a:r>
              <a:rPr lang="it-IT" sz="1800" dirty="0">
                <a:solidFill>
                  <a:srgbClr val="5F5F5F"/>
                </a:solidFill>
              </a:rPr>
              <a:t>, Oscar Tamburis</a:t>
            </a:r>
            <a:r>
              <a:rPr lang="it-IT" sz="1800" baseline="30000" dirty="0">
                <a:solidFill>
                  <a:srgbClr val="5F5F5F"/>
                </a:solidFill>
              </a:rPr>
              <a:t>1</a:t>
            </a:r>
            <a:r>
              <a:rPr lang="it-IT" sz="1800" dirty="0">
                <a:solidFill>
                  <a:srgbClr val="5F5F5F"/>
                </a:solidFill>
              </a:rPr>
              <a:t>, </a:t>
            </a:r>
          </a:p>
          <a:p>
            <a:pPr>
              <a:lnSpc>
                <a:spcPct val="130000"/>
              </a:lnSpc>
            </a:pPr>
            <a:r>
              <a:rPr lang="it-IT" sz="1800" dirty="0">
                <a:solidFill>
                  <a:srgbClr val="5F5F5F"/>
                </a:solidFill>
              </a:rPr>
              <a:t>Barbara Corso</a:t>
            </a:r>
            <a:r>
              <a:rPr lang="it-IT" sz="1800" baseline="30000" dirty="0">
                <a:solidFill>
                  <a:srgbClr val="5F5F5F"/>
                </a:solidFill>
              </a:rPr>
              <a:t>2</a:t>
            </a:r>
            <a:r>
              <a:rPr lang="it-IT" sz="1800" dirty="0">
                <a:solidFill>
                  <a:srgbClr val="5F5F5F"/>
                </a:solidFill>
              </a:rPr>
              <a:t>, Nadia Minicuci</a:t>
            </a:r>
            <a:r>
              <a:rPr lang="it-IT" sz="1800" baseline="30000" dirty="0">
                <a:solidFill>
                  <a:srgbClr val="5F5F5F"/>
                </a:solidFill>
              </a:rPr>
              <a:t>2</a:t>
            </a:r>
            <a:r>
              <a:rPr lang="it-IT" sz="1800" dirty="0">
                <a:solidFill>
                  <a:srgbClr val="5F5F5F"/>
                </a:solidFill>
              </a:rPr>
              <a:t>, Daniela Luzi</a:t>
            </a:r>
            <a:r>
              <a:rPr lang="it-IT" sz="1800" baseline="30000" dirty="0">
                <a:solidFill>
                  <a:srgbClr val="5F5F5F"/>
                </a:solidFill>
              </a:rPr>
              <a:t>1</a:t>
            </a:r>
            <a:r>
              <a:rPr lang="it-IT" sz="1800" dirty="0">
                <a:solidFill>
                  <a:srgbClr val="5F5F5F"/>
                </a:solidFill>
              </a:rPr>
              <a:t> </a:t>
            </a:r>
          </a:p>
          <a:p>
            <a:pPr>
              <a:lnSpc>
                <a:spcPct val="130000"/>
              </a:lnSpc>
            </a:pPr>
            <a:endParaRPr lang="it-IT" sz="1800" dirty="0">
              <a:solidFill>
                <a:srgbClr val="5F5F5F"/>
              </a:solidFill>
            </a:endParaRPr>
          </a:p>
          <a:p>
            <a:pPr>
              <a:lnSpc>
                <a:spcPct val="140000"/>
              </a:lnSpc>
            </a:pPr>
            <a:r>
              <a:rPr lang="it-IT" sz="1600" i="1" baseline="30000" dirty="0">
                <a:solidFill>
                  <a:srgbClr val="5F5F5F"/>
                </a:solidFill>
              </a:rPr>
              <a:t>1 </a:t>
            </a:r>
            <a:r>
              <a:rPr lang="en-GB" sz="1600" i="1" dirty="0">
                <a:solidFill>
                  <a:srgbClr val="5F5F5F"/>
                </a:solidFill>
              </a:rPr>
              <a:t>National Research Council, Institute for Research on Population and Social Policies, Rome, Italy</a:t>
            </a:r>
          </a:p>
          <a:p>
            <a:pPr>
              <a:lnSpc>
                <a:spcPct val="140000"/>
              </a:lnSpc>
            </a:pPr>
            <a:r>
              <a:rPr lang="it-IT" sz="1600" i="1" baseline="30000" dirty="0">
                <a:solidFill>
                  <a:srgbClr val="5F5F5F"/>
                </a:solidFill>
              </a:rPr>
              <a:t>2 </a:t>
            </a:r>
            <a:r>
              <a:rPr lang="en-GB" sz="1600" i="1" dirty="0">
                <a:solidFill>
                  <a:srgbClr val="5F5F5F"/>
                </a:solidFill>
              </a:rPr>
              <a:t>National Research Council, Neuroscience Institute, Padua, Italy </a:t>
            </a:r>
          </a:p>
        </p:txBody>
      </p:sp>
    </p:spTree>
    <p:extLst>
      <p:ext uri="{BB962C8B-B14F-4D97-AF65-F5344CB8AC3E}">
        <p14:creationId xmlns:p14="http://schemas.microsoft.com/office/powerpoint/2010/main" val="759403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643DB-E189-4C0F-A4C5-B325ED073872}"/>
              </a:ext>
            </a:extLst>
          </p:cNvPr>
          <p:cNvSpPr>
            <a:spLocks noGrp="1"/>
          </p:cNvSpPr>
          <p:nvPr>
            <p:ph type="title"/>
          </p:nvPr>
        </p:nvSpPr>
        <p:spPr/>
        <p:txBody>
          <a:bodyPr/>
          <a:lstStyle/>
          <a:p>
            <a:r>
              <a:rPr lang="it-IT" dirty="0" err="1"/>
              <a:t>Results</a:t>
            </a:r>
            <a:r>
              <a:rPr lang="it-IT" dirty="0"/>
              <a:t>: </a:t>
            </a:r>
            <a:r>
              <a:rPr lang="en-GB" i="1" dirty="0"/>
              <a:t>Frequency of measures’ adoption</a:t>
            </a:r>
            <a:endParaRPr lang="it-IT" dirty="0"/>
          </a:p>
        </p:txBody>
      </p:sp>
      <p:sp>
        <p:nvSpPr>
          <p:cNvPr id="5" name="Rettangolo 4"/>
          <p:cNvSpPr/>
          <p:nvPr/>
        </p:nvSpPr>
        <p:spPr>
          <a:xfrm>
            <a:off x="360040" y="4587974"/>
            <a:ext cx="8604448" cy="400110"/>
          </a:xfrm>
          <a:prstGeom prst="rect">
            <a:avLst/>
          </a:prstGeom>
          <a:solidFill>
            <a:schemeClr val="bg1"/>
          </a:solidFill>
        </p:spPr>
        <p:txBody>
          <a:bodyPr wrap="square">
            <a:spAutoFit/>
          </a:bodyPr>
          <a:lstStyle/>
          <a:p>
            <a:pPr algn="ctr"/>
            <a:r>
              <a:rPr lang="en-US" sz="2000" i="1" dirty="0">
                <a:solidFill>
                  <a:srgbClr val="C00000"/>
                </a:solidFill>
              </a:rPr>
              <a:t>high sparsity of collected measures </a:t>
            </a:r>
          </a:p>
        </p:txBody>
      </p:sp>
      <p:graphicFrame>
        <p:nvGraphicFramePr>
          <p:cNvPr id="6" name="Tabella 5"/>
          <p:cNvGraphicFramePr>
            <a:graphicFrameLocks noGrp="1"/>
          </p:cNvGraphicFramePr>
          <p:nvPr>
            <p:extLst>
              <p:ext uri="{D42A27DB-BD31-4B8C-83A1-F6EECF244321}">
                <p14:modId xmlns:p14="http://schemas.microsoft.com/office/powerpoint/2010/main" val="2171494396"/>
              </p:ext>
            </p:extLst>
          </p:nvPr>
        </p:nvGraphicFramePr>
        <p:xfrm>
          <a:off x="827585" y="555529"/>
          <a:ext cx="8136901" cy="4028245"/>
        </p:xfrm>
        <a:graphic>
          <a:graphicData uri="http://schemas.openxmlformats.org/drawingml/2006/table">
            <a:tbl>
              <a:tblPr firstRow="1" firstCol="1" bandRow="1">
                <a:tableStyleId>{5C22544A-7EE6-4342-B048-85BDC9FD1C3A}</a:tableStyleId>
              </a:tblPr>
              <a:tblGrid>
                <a:gridCol w="720079">
                  <a:extLst>
                    <a:ext uri="{9D8B030D-6E8A-4147-A177-3AD203B41FA5}">
                      <a16:colId xmlns:a16="http://schemas.microsoft.com/office/drawing/2014/main" val="20000"/>
                    </a:ext>
                  </a:extLst>
                </a:gridCol>
                <a:gridCol w="937825">
                  <a:extLst>
                    <a:ext uri="{9D8B030D-6E8A-4147-A177-3AD203B41FA5}">
                      <a16:colId xmlns:a16="http://schemas.microsoft.com/office/drawing/2014/main" val="20001"/>
                    </a:ext>
                  </a:extLst>
                </a:gridCol>
                <a:gridCol w="743512">
                  <a:extLst>
                    <a:ext uri="{9D8B030D-6E8A-4147-A177-3AD203B41FA5}">
                      <a16:colId xmlns:a16="http://schemas.microsoft.com/office/drawing/2014/main" val="20002"/>
                    </a:ext>
                  </a:extLst>
                </a:gridCol>
                <a:gridCol w="1559023">
                  <a:extLst>
                    <a:ext uri="{9D8B030D-6E8A-4147-A177-3AD203B41FA5}">
                      <a16:colId xmlns:a16="http://schemas.microsoft.com/office/drawing/2014/main" val="20003"/>
                    </a:ext>
                  </a:extLst>
                </a:gridCol>
                <a:gridCol w="944135">
                  <a:extLst>
                    <a:ext uri="{9D8B030D-6E8A-4147-A177-3AD203B41FA5}">
                      <a16:colId xmlns:a16="http://schemas.microsoft.com/office/drawing/2014/main" val="20004"/>
                    </a:ext>
                  </a:extLst>
                </a:gridCol>
                <a:gridCol w="856065">
                  <a:extLst>
                    <a:ext uri="{9D8B030D-6E8A-4147-A177-3AD203B41FA5}">
                      <a16:colId xmlns:a16="http://schemas.microsoft.com/office/drawing/2014/main" val="20005"/>
                    </a:ext>
                  </a:extLst>
                </a:gridCol>
                <a:gridCol w="864096">
                  <a:extLst>
                    <a:ext uri="{9D8B030D-6E8A-4147-A177-3AD203B41FA5}">
                      <a16:colId xmlns:a16="http://schemas.microsoft.com/office/drawing/2014/main" val="20006"/>
                    </a:ext>
                  </a:extLst>
                </a:gridCol>
                <a:gridCol w="1512166">
                  <a:extLst>
                    <a:ext uri="{9D8B030D-6E8A-4147-A177-3AD203B41FA5}">
                      <a16:colId xmlns:a16="http://schemas.microsoft.com/office/drawing/2014/main" val="20007"/>
                    </a:ext>
                  </a:extLst>
                </a:gridCol>
              </a:tblGrid>
              <a:tr h="792085">
                <a:tc>
                  <a:txBody>
                    <a:bodyPr/>
                    <a:lstStyle/>
                    <a:p>
                      <a:pPr marL="0" indent="0" algn="ctr">
                        <a:spcAft>
                          <a:spcPts val="0"/>
                        </a:spcAft>
                      </a:pPr>
                      <a:r>
                        <a:rPr lang="en-GB" dirty="0">
                          <a:solidFill>
                            <a:schemeClr val="tx1"/>
                          </a:solidFill>
                        </a:rPr>
                        <a:t>Country</a:t>
                      </a:r>
                    </a:p>
                  </a:txBody>
                  <a:tcPr marL="60968" marR="60968" marT="0" marB="0" anchor="ctr"/>
                </a:tc>
                <a:tc>
                  <a:txBody>
                    <a:bodyPr/>
                    <a:lstStyle/>
                    <a:p>
                      <a:pPr marL="0" indent="0" algn="ctr">
                        <a:spcAft>
                          <a:spcPts val="0"/>
                        </a:spcAft>
                      </a:pPr>
                      <a:r>
                        <a:rPr lang="en-GB" dirty="0">
                          <a:solidFill>
                            <a:schemeClr val="tx1"/>
                          </a:solidFill>
                        </a:rPr>
                        <a:t># of measures</a:t>
                      </a:r>
                    </a:p>
                  </a:txBody>
                  <a:tcPr marL="60968" marR="60968" marT="0" marB="0" anchor="ctr"/>
                </a:tc>
                <a:tc>
                  <a:txBody>
                    <a:bodyPr/>
                    <a:lstStyle/>
                    <a:p>
                      <a:pPr marL="0" indent="0" algn="ctr">
                        <a:spcAft>
                          <a:spcPts val="0"/>
                        </a:spcAft>
                      </a:pPr>
                      <a:r>
                        <a:rPr lang="en-GB" dirty="0">
                          <a:solidFill>
                            <a:schemeClr val="tx1"/>
                          </a:solidFill>
                        </a:rPr>
                        <a:t>Sparsity index </a:t>
                      </a:r>
                    </a:p>
                  </a:txBody>
                  <a:tcPr marL="60968" marR="60968" marT="0" marB="0" anchor="ctr"/>
                </a:tc>
                <a:tc>
                  <a:txBody>
                    <a:bodyPr/>
                    <a:lstStyle/>
                    <a:p>
                      <a:pPr marL="0" indent="0" algn="ctr">
                        <a:spcAft>
                          <a:spcPts val="0"/>
                        </a:spcAft>
                      </a:pPr>
                      <a:r>
                        <a:rPr lang="en-GB" dirty="0">
                          <a:solidFill>
                            <a:schemeClr val="tx1"/>
                          </a:solidFill>
                        </a:rPr>
                        <a:t># (%) of measures reported only by the country </a:t>
                      </a:r>
                    </a:p>
                  </a:txBody>
                  <a:tcPr marL="60968" marR="60968" marT="0" marB="0" anchor="ctr"/>
                </a:tc>
                <a:tc>
                  <a:txBody>
                    <a:bodyPr/>
                    <a:lstStyle/>
                    <a:p>
                      <a:pPr marL="0" indent="0" algn="ctr">
                        <a:spcAft>
                          <a:spcPts val="0"/>
                        </a:spcAft>
                      </a:pPr>
                      <a:r>
                        <a:rPr lang="en-GB" dirty="0">
                          <a:solidFill>
                            <a:schemeClr val="tx1"/>
                          </a:solidFill>
                        </a:rPr>
                        <a:t>Country</a:t>
                      </a:r>
                    </a:p>
                  </a:txBody>
                  <a:tcPr marL="60968" marR="60968" marT="0" marB="0" anchor="ctr"/>
                </a:tc>
                <a:tc>
                  <a:txBody>
                    <a:bodyPr/>
                    <a:lstStyle/>
                    <a:p>
                      <a:pPr marL="0" indent="0" algn="ctr">
                        <a:spcAft>
                          <a:spcPts val="0"/>
                        </a:spcAft>
                      </a:pPr>
                      <a:r>
                        <a:rPr lang="en-GB" dirty="0">
                          <a:solidFill>
                            <a:schemeClr val="tx1"/>
                          </a:solidFill>
                        </a:rPr>
                        <a:t># of measures</a:t>
                      </a:r>
                    </a:p>
                  </a:txBody>
                  <a:tcPr marL="60968" marR="60968" marT="0" marB="0" anchor="ctr"/>
                </a:tc>
                <a:tc>
                  <a:txBody>
                    <a:bodyPr/>
                    <a:lstStyle/>
                    <a:p>
                      <a:pPr marL="0" indent="0" algn="ctr">
                        <a:spcAft>
                          <a:spcPts val="0"/>
                        </a:spcAft>
                      </a:pPr>
                      <a:r>
                        <a:rPr lang="en-GB" dirty="0">
                          <a:solidFill>
                            <a:schemeClr val="tx1"/>
                          </a:solidFill>
                        </a:rPr>
                        <a:t>Sparsity index </a:t>
                      </a:r>
                    </a:p>
                  </a:txBody>
                  <a:tcPr marL="60968" marR="60968" marT="0" marB="0" anchor="ctr"/>
                </a:tc>
                <a:tc>
                  <a:txBody>
                    <a:bodyPr/>
                    <a:lstStyle/>
                    <a:p>
                      <a:pPr marL="0" indent="0" algn="ctr">
                        <a:spcAft>
                          <a:spcPts val="0"/>
                        </a:spcAft>
                      </a:pPr>
                      <a:r>
                        <a:rPr lang="en-GB" dirty="0">
                          <a:solidFill>
                            <a:schemeClr val="tx1"/>
                          </a:solidFill>
                        </a:rPr>
                        <a:t># (%) of measures reported only by the country </a:t>
                      </a:r>
                    </a:p>
                  </a:txBody>
                  <a:tcPr marL="60968" marR="60968" marT="0" marB="0" anchor="ctr"/>
                </a:tc>
                <a:extLst>
                  <a:ext uri="{0D108BD9-81ED-4DB2-BD59-A6C34878D82A}">
                    <a16:rowId xmlns:a16="http://schemas.microsoft.com/office/drawing/2014/main" val="10000"/>
                  </a:ext>
                </a:extLst>
              </a:tr>
              <a:tr h="269680">
                <a:tc>
                  <a:txBody>
                    <a:bodyPr/>
                    <a:lstStyle/>
                    <a:p>
                      <a:pPr marL="0" indent="0" algn="l">
                        <a:spcAft>
                          <a:spcPts val="0"/>
                        </a:spcAft>
                      </a:pPr>
                      <a:r>
                        <a:rPr lang="en-GB" dirty="0">
                          <a:solidFill>
                            <a:schemeClr val="tx1"/>
                          </a:solidFill>
                        </a:rPr>
                        <a:t>UK</a:t>
                      </a:r>
                    </a:p>
                  </a:txBody>
                  <a:tcPr marL="60968" marR="60968" marT="0" marB="0" anchor="ctr">
                    <a:solidFill>
                      <a:schemeClr val="accent4">
                        <a:lumMod val="60000"/>
                        <a:lumOff val="40000"/>
                      </a:schemeClr>
                    </a:solidFill>
                  </a:tcPr>
                </a:tc>
                <a:tc>
                  <a:txBody>
                    <a:bodyPr/>
                    <a:lstStyle/>
                    <a:p>
                      <a:pPr indent="226695" algn="r">
                        <a:spcAft>
                          <a:spcPts val="0"/>
                        </a:spcAft>
                      </a:pPr>
                      <a:r>
                        <a:rPr lang="en-GB" dirty="0">
                          <a:solidFill>
                            <a:schemeClr val="tx1"/>
                          </a:solidFill>
                        </a:rPr>
                        <a:t>130</a:t>
                      </a:r>
                    </a:p>
                  </a:txBody>
                  <a:tcPr marL="60968" marR="60968" marT="0" marB="0" anchor="ctr">
                    <a:solidFill>
                      <a:schemeClr val="accent4">
                        <a:lumMod val="60000"/>
                        <a:lumOff val="40000"/>
                      </a:schemeClr>
                    </a:solidFill>
                  </a:tcPr>
                </a:tc>
                <a:tc>
                  <a:txBody>
                    <a:bodyPr/>
                    <a:lstStyle/>
                    <a:p>
                      <a:pPr indent="226695" algn="r">
                        <a:spcAft>
                          <a:spcPts val="0"/>
                        </a:spcAft>
                      </a:pPr>
                      <a:r>
                        <a:rPr lang="en-GB">
                          <a:solidFill>
                            <a:schemeClr val="tx1"/>
                          </a:solidFill>
                        </a:rPr>
                        <a:t>4.2</a:t>
                      </a:r>
                    </a:p>
                  </a:txBody>
                  <a:tcPr marL="60968" marR="60968" marT="0" marB="0" anchor="ctr">
                    <a:solidFill>
                      <a:schemeClr val="accent4">
                        <a:lumMod val="60000"/>
                        <a:lumOff val="40000"/>
                      </a:schemeClr>
                    </a:solidFill>
                  </a:tcPr>
                </a:tc>
                <a:tc>
                  <a:txBody>
                    <a:bodyPr/>
                    <a:lstStyle/>
                    <a:p>
                      <a:pPr indent="226695" algn="r">
                        <a:spcAft>
                          <a:spcPts val="0"/>
                        </a:spcAft>
                      </a:pPr>
                      <a:r>
                        <a:rPr lang="en-GB" dirty="0">
                          <a:solidFill>
                            <a:schemeClr val="tx1"/>
                          </a:solidFill>
                        </a:rPr>
                        <a:t>1 (1)</a:t>
                      </a:r>
                    </a:p>
                  </a:txBody>
                  <a:tcPr marL="60968" marR="60968" marT="0" marB="0" anchor="ctr">
                    <a:solidFill>
                      <a:schemeClr val="accent4">
                        <a:lumMod val="60000"/>
                        <a:lumOff val="40000"/>
                      </a:schemeClr>
                    </a:solidFill>
                  </a:tcPr>
                </a:tc>
                <a:tc>
                  <a:txBody>
                    <a:bodyPr/>
                    <a:lstStyle/>
                    <a:p>
                      <a:pPr marL="0" indent="0" algn="l">
                        <a:spcAft>
                          <a:spcPts val="0"/>
                        </a:spcAft>
                      </a:pPr>
                      <a:r>
                        <a:rPr lang="en-GB" b="1" dirty="0">
                          <a:solidFill>
                            <a:schemeClr val="tx1"/>
                          </a:solidFill>
                        </a:rPr>
                        <a:t>BEL</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19</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5.2</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4 (21)</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01"/>
                  </a:ext>
                </a:extLst>
              </a:tr>
              <a:tr h="269680">
                <a:tc>
                  <a:txBody>
                    <a:bodyPr/>
                    <a:lstStyle/>
                    <a:p>
                      <a:pPr marL="0" indent="0" algn="l">
                        <a:spcAft>
                          <a:spcPts val="0"/>
                        </a:spcAft>
                      </a:pPr>
                      <a:r>
                        <a:rPr lang="en-GB" dirty="0">
                          <a:solidFill>
                            <a:schemeClr val="tx1"/>
                          </a:solidFill>
                        </a:rPr>
                        <a:t>FIN</a:t>
                      </a:r>
                    </a:p>
                  </a:txBody>
                  <a:tcPr marL="60968" marR="60968" marT="0" marB="0" anchor="ctr">
                    <a:solidFill>
                      <a:schemeClr val="accent4">
                        <a:lumMod val="60000"/>
                        <a:lumOff val="40000"/>
                      </a:schemeClr>
                    </a:solidFill>
                  </a:tcPr>
                </a:tc>
                <a:tc>
                  <a:txBody>
                    <a:bodyPr/>
                    <a:lstStyle/>
                    <a:p>
                      <a:pPr indent="226695" algn="r">
                        <a:spcAft>
                          <a:spcPts val="0"/>
                        </a:spcAft>
                      </a:pPr>
                      <a:r>
                        <a:rPr lang="en-GB" dirty="0">
                          <a:solidFill>
                            <a:schemeClr val="tx1"/>
                          </a:solidFill>
                        </a:rPr>
                        <a:t>102</a:t>
                      </a:r>
                    </a:p>
                  </a:txBody>
                  <a:tcPr marL="60968" marR="60968" marT="0" marB="0" anchor="ctr">
                    <a:solidFill>
                      <a:schemeClr val="accent4">
                        <a:lumMod val="60000"/>
                        <a:lumOff val="40000"/>
                      </a:schemeClr>
                    </a:solidFill>
                  </a:tcPr>
                </a:tc>
                <a:tc>
                  <a:txBody>
                    <a:bodyPr/>
                    <a:lstStyle/>
                    <a:p>
                      <a:pPr indent="226695" algn="r">
                        <a:spcAft>
                          <a:spcPts val="0"/>
                        </a:spcAft>
                      </a:pPr>
                      <a:r>
                        <a:rPr lang="en-GB" dirty="0">
                          <a:solidFill>
                            <a:schemeClr val="tx1"/>
                          </a:solidFill>
                        </a:rPr>
                        <a:t>4.5</a:t>
                      </a:r>
                    </a:p>
                  </a:txBody>
                  <a:tcPr marL="60968" marR="60968" marT="0" marB="0" anchor="ctr">
                    <a:solidFill>
                      <a:schemeClr val="accent4">
                        <a:lumMod val="60000"/>
                        <a:lumOff val="40000"/>
                      </a:schemeClr>
                    </a:solidFill>
                  </a:tcPr>
                </a:tc>
                <a:tc>
                  <a:txBody>
                    <a:bodyPr/>
                    <a:lstStyle/>
                    <a:p>
                      <a:pPr indent="226695" algn="r">
                        <a:spcAft>
                          <a:spcPts val="0"/>
                        </a:spcAft>
                      </a:pPr>
                      <a:r>
                        <a:rPr lang="en-GB" dirty="0">
                          <a:solidFill>
                            <a:schemeClr val="tx1"/>
                          </a:solidFill>
                        </a:rPr>
                        <a:t>4 (4)</a:t>
                      </a:r>
                    </a:p>
                  </a:txBody>
                  <a:tcPr marL="60968" marR="60968" marT="0" marB="0" anchor="ctr">
                    <a:solidFill>
                      <a:schemeClr val="accent4">
                        <a:lumMod val="60000"/>
                        <a:lumOff val="40000"/>
                      </a:schemeClr>
                    </a:solidFill>
                  </a:tcPr>
                </a:tc>
                <a:tc>
                  <a:txBody>
                    <a:bodyPr/>
                    <a:lstStyle/>
                    <a:p>
                      <a:pPr marL="0" indent="0" algn="l">
                        <a:spcAft>
                          <a:spcPts val="0"/>
                        </a:spcAft>
                      </a:pPr>
                      <a:r>
                        <a:rPr lang="en-GB" b="1" dirty="0">
                          <a:solidFill>
                            <a:schemeClr val="tx1"/>
                          </a:solidFill>
                        </a:rPr>
                        <a:t>NOR</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19</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4.6</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1 (5)</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02"/>
                  </a:ext>
                </a:extLst>
              </a:tr>
              <a:tr h="269680">
                <a:tc>
                  <a:txBody>
                    <a:bodyPr/>
                    <a:lstStyle/>
                    <a:p>
                      <a:pPr marL="0" indent="0" algn="l">
                        <a:spcAft>
                          <a:spcPts val="0"/>
                        </a:spcAft>
                      </a:pPr>
                      <a:r>
                        <a:rPr lang="en-GB" dirty="0">
                          <a:solidFill>
                            <a:schemeClr val="tx1"/>
                          </a:solidFill>
                        </a:rPr>
                        <a:t>IRL</a:t>
                      </a:r>
                    </a:p>
                  </a:txBody>
                  <a:tcPr marL="60968" marR="60968" marT="0" marB="0" anchor="ctr">
                    <a:solidFill>
                      <a:schemeClr val="accent3">
                        <a:lumMod val="75000"/>
                      </a:schemeClr>
                    </a:solidFill>
                  </a:tcPr>
                </a:tc>
                <a:tc>
                  <a:txBody>
                    <a:bodyPr/>
                    <a:lstStyle/>
                    <a:p>
                      <a:pPr indent="226695" algn="r">
                        <a:spcAft>
                          <a:spcPts val="0"/>
                        </a:spcAft>
                      </a:pPr>
                      <a:r>
                        <a:rPr lang="en-GB" dirty="0">
                          <a:solidFill>
                            <a:schemeClr val="tx1"/>
                          </a:solidFill>
                        </a:rPr>
                        <a:t>87</a:t>
                      </a:r>
                    </a:p>
                  </a:txBody>
                  <a:tcPr marL="60968" marR="60968" marT="0" marB="0" anchor="ctr">
                    <a:solidFill>
                      <a:schemeClr val="accent3">
                        <a:lumMod val="75000"/>
                      </a:schemeClr>
                    </a:solidFill>
                  </a:tcPr>
                </a:tc>
                <a:tc>
                  <a:txBody>
                    <a:bodyPr/>
                    <a:lstStyle/>
                    <a:p>
                      <a:pPr indent="226695" algn="r">
                        <a:spcAft>
                          <a:spcPts val="0"/>
                        </a:spcAft>
                      </a:pPr>
                      <a:r>
                        <a:rPr lang="en-GB">
                          <a:solidFill>
                            <a:schemeClr val="tx1"/>
                          </a:solidFill>
                        </a:rPr>
                        <a:t>4.1</a:t>
                      </a:r>
                    </a:p>
                  </a:txBody>
                  <a:tcPr marL="60968" marR="60968" marT="0" marB="0" anchor="ctr">
                    <a:solidFill>
                      <a:schemeClr val="accent3">
                        <a:lumMod val="75000"/>
                      </a:schemeClr>
                    </a:solidFill>
                  </a:tcPr>
                </a:tc>
                <a:tc>
                  <a:txBody>
                    <a:bodyPr/>
                    <a:lstStyle/>
                    <a:p>
                      <a:pPr indent="226695" algn="r">
                        <a:spcAft>
                          <a:spcPts val="0"/>
                        </a:spcAft>
                      </a:pPr>
                      <a:r>
                        <a:rPr lang="en-GB" dirty="0">
                          <a:solidFill>
                            <a:schemeClr val="tx1"/>
                          </a:solidFill>
                        </a:rPr>
                        <a:t>14 (16)</a:t>
                      </a:r>
                    </a:p>
                  </a:txBody>
                  <a:tcPr marL="60968" marR="60968" marT="0" marB="0" anchor="ctr">
                    <a:solidFill>
                      <a:schemeClr val="accent3">
                        <a:lumMod val="75000"/>
                      </a:schemeClr>
                    </a:solidFill>
                  </a:tcPr>
                </a:tc>
                <a:tc>
                  <a:txBody>
                    <a:bodyPr/>
                    <a:lstStyle/>
                    <a:p>
                      <a:pPr marL="0" indent="0" algn="l">
                        <a:spcAft>
                          <a:spcPts val="0"/>
                        </a:spcAft>
                      </a:pPr>
                      <a:r>
                        <a:rPr lang="en-GB" b="1" dirty="0">
                          <a:solidFill>
                            <a:schemeClr val="tx1"/>
                          </a:solidFill>
                        </a:rPr>
                        <a:t>HRV</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18</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4.2</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2 (11)</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03"/>
                  </a:ext>
                </a:extLst>
              </a:tr>
              <a:tr h="269680">
                <a:tc>
                  <a:txBody>
                    <a:bodyPr/>
                    <a:lstStyle/>
                    <a:p>
                      <a:pPr marL="0" indent="0" algn="l">
                        <a:spcAft>
                          <a:spcPts val="0"/>
                        </a:spcAft>
                      </a:pPr>
                      <a:r>
                        <a:rPr lang="en-GB" dirty="0">
                          <a:solidFill>
                            <a:schemeClr val="tx1"/>
                          </a:solidFill>
                        </a:rPr>
                        <a:t>EST</a:t>
                      </a:r>
                    </a:p>
                  </a:txBody>
                  <a:tcPr marL="60968" marR="60968" marT="0" marB="0" anchor="ctr">
                    <a:solidFill>
                      <a:schemeClr val="accent3">
                        <a:lumMod val="75000"/>
                      </a:schemeClr>
                    </a:solidFill>
                  </a:tcPr>
                </a:tc>
                <a:tc>
                  <a:txBody>
                    <a:bodyPr/>
                    <a:lstStyle/>
                    <a:p>
                      <a:pPr indent="226695" algn="r">
                        <a:spcAft>
                          <a:spcPts val="0"/>
                        </a:spcAft>
                      </a:pPr>
                      <a:r>
                        <a:rPr lang="en-GB" dirty="0">
                          <a:solidFill>
                            <a:schemeClr val="tx1"/>
                          </a:solidFill>
                        </a:rPr>
                        <a:t>77</a:t>
                      </a:r>
                    </a:p>
                  </a:txBody>
                  <a:tcPr marL="60968" marR="60968" marT="0" marB="0" anchor="ctr">
                    <a:solidFill>
                      <a:schemeClr val="accent3">
                        <a:lumMod val="75000"/>
                      </a:schemeClr>
                    </a:solidFill>
                  </a:tcPr>
                </a:tc>
                <a:tc>
                  <a:txBody>
                    <a:bodyPr/>
                    <a:lstStyle/>
                    <a:p>
                      <a:pPr indent="226695" algn="r">
                        <a:spcAft>
                          <a:spcPts val="0"/>
                        </a:spcAft>
                      </a:pPr>
                      <a:r>
                        <a:rPr lang="en-GB">
                          <a:solidFill>
                            <a:schemeClr val="tx1"/>
                          </a:solidFill>
                        </a:rPr>
                        <a:t>4.5</a:t>
                      </a:r>
                    </a:p>
                  </a:txBody>
                  <a:tcPr marL="60968" marR="60968" marT="0" marB="0" anchor="ctr">
                    <a:solidFill>
                      <a:schemeClr val="accent3">
                        <a:lumMod val="75000"/>
                      </a:schemeClr>
                    </a:solidFill>
                  </a:tcPr>
                </a:tc>
                <a:tc>
                  <a:txBody>
                    <a:bodyPr/>
                    <a:lstStyle/>
                    <a:p>
                      <a:pPr indent="226695" algn="r">
                        <a:spcAft>
                          <a:spcPts val="0"/>
                        </a:spcAft>
                      </a:pPr>
                      <a:r>
                        <a:rPr lang="en-GB" dirty="0">
                          <a:solidFill>
                            <a:schemeClr val="tx1"/>
                          </a:solidFill>
                        </a:rPr>
                        <a:t>5 (6)</a:t>
                      </a:r>
                    </a:p>
                  </a:txBody>
                  <a:tcPr marL="60968" marR="60968" marT="0" marB="0" anchor="ctr">
                    <a:solidFill>
                      <a:schemeClr val="accent3">
                        <a:lumMod val="75000"/>
                      </a:schemeClr>
                    </a:solidFill>
                  </a:tcPr>
                </a:tc>
                <a:tc>
                  <a:txBody>
                    <a:bodyPr/>
                    <a:lstStyle/>
                    <a:p>
                      <a:pPr marL="0" indent="0" algn="l">
                        <a:spcAft>
                          <a:spcPts val="0"/>
                        </a:spcAft>
                      </a:pPr>
                      <a:r>
                        <a:rPr lang="en-GB" b="1" dirty="0">
                          <a:solidFill>
                            <a:schemeClr val="tx1"/>
                          </a:solidFill>
                        </a:rPr>
                        <a:t>ESP</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17</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2.4</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10 (59)</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04"/>
                  </a:ext>
                </a:extLst>
              </a:tr>
              <a:tr h="269680">
                <a:tc>
                  <a:txBody>
                    <a:bodyPr/>
                    <a:lstStyle/>
                    <a:p>
                      <a:pPr marL="0" indent="0" algn="l">
                        <a:spcAft>
                          <a:spcPts val="0"/>
                        </a:spcAft>
                      </a:pPr>
                      <a:r>
                        <a:rPr lang="en-GB" dirty="0">
                          <a:solidFill>
                            <a:schemeClr val="tx1"/>
                          </a:solidFill>
                        </a:rPr>
                        <a:t>AUT</a:t>
                      </a:r>
                    </a:p>
                  </a:txBody>
                  <a:tcPr marL="60968" marR="60968" marT="0" marB="0" anchor="ctr">
                    <a:solidFill>
                      <a:schemeClr val="accent3">
                        <a:lumMod val="75000"/>
                      </a:schemeClr>
                    </a:solidFill>
                  </a:tcPr>
                </a:tc>
                <a:tc>
                  <a:txBody>
                    <a:bodyPr/>
                    <a:lstStyle/>
                    <a:p>
                      <a:pPr indent="226695" algn="r">
                        <a:spcAft>
                          <a:spcPts val="0"/>
                        </a:spcAft>
                      </a:pPr>
                      <a:r>
                        <a:rPr lang="en-GB" dirty="0">
                          <a:solidFill>
                            <a:schemeClr val="tx1"/>
                          </a:solidFill>
                        </a:rPr>
                        <a:t>76</a:t>
                      </a:r>
                    </a:p>
                  </a:txBody>
                  <a:tcPr marL="60968" marR="60968" marT="0" marB="0" anchor="ctr">
                    <a:solidFill>
                      <a:schemeClr val="accent3">
                        <a:lumMod val="75000"/>
                      </a:schemeClr>
                    </a:solidFill>
                  </a:tcPr>
                </a:tc>
                <a:tc>
                  <a:txBody>
                    <a:bodyPr/>
                    <a:lstStyle/>
                    <a:p>
                      <a:pPr indent="226695" algn="r">
                        <a:spcAft>
                          <a:spcPts val="0"/>
                        </a:spcAft>
                      </a:pPr>
                      <a:r>
                        <a:rPr lang="en-GB" dirty="0">
                          <a:solidFill>
                            <a:schemeClr val="tx1"/>
                          </a:solidFill>
                        </a:rPr>
                        <a:t>4.7</a:t>
                      </a:r>
                    </a:p>
                  </a:txBody>
                  <a:tcPr marL="60968" marR="60968" marT="0" marB="0" anchor="ctr">
                    <a:solidFill>
                      <a:schemeClr val="accent3">
                        <a:lumMod val="75000"/>
                      </a:schemeClr>
                    </a:solidFill>
                  </a:tcPr>
                </a:tc>
                <a:tc>
                  <a:txBody>
                    <a:bodyPr/>
                    <a:lstStyle/>
                    <a:p>
                      <a:pPr indent="226695" algn="r">
                        <a:spcAft>
                          <a:spcPts val="0"/>
                        </a:spcAft>
                      </a:pPr>
                      <a:r>
                        <a:rPr lang="en-GB" dirty="0">
                          <a:solidFill>
                            <a:schemeClr val="tx1"/>
                          </a:solidFill>
                        </a:rPr>
                        <a:t>1 (1)</a:t>
                      </a:r>
                    </a:p>
                  </a:txBody>
                  <a:tcPr marL="60968" marR="60968" marT="0" marB="0" anchor="ctr">
                    <a:solidFill>
                      <a:schemeClr val="accent3">
                        <a:lumMod val="75000"/>
                      </a:schemeClr>
                    </a:solidFill>
                  </a:tcPr>
                </a:tc>
                <a:tc>
                  <a:txBody>
                    <a:bodyPr/>
                    <a:lstStyle/>
                    <a:p>
                      <a:pPr marL="0" indent="0" algn="l">
                        <a:spcAft>
                          <a:spcPts val="0"/>
                        </a:spcAft>
                      </a:pPr>
                      <a:r>
                        <a:rPr lang="en-GB" b="1" dirty="0">
                          <a:solidFill>
                            <a:schemeClr val="tx1"/>
                          </a:solidFill>
                        </a:rPr>
                        <a:t>PRT</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13</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3.5</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3 (23)</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05"/>
                  </a:ext>
                </a:extLst>
              </a:tr>
              <a:tr h="269680">
                <a:tc>
                  <a:txBody>
                    <a:bodyPr/>
                    <a:lstStyle/>
                    <a:p>
                      <a:pPr marL="0" indent="0" algn="l">
                        <a:spcAft>
                          <a:spcPts val="0"/>
                        </a:spcAft>
                      </a:pPr>
                      <a:r>
                        <a:rPr lang="en-GB" dirty="0">
                          <a:solidFill>
                            <a:schemeClr val="tx1"/>
                          </a:solidFill>
                        </a:rPr>
                        <a:t>DNK</a:t>
                      </a:r>
                    </a:p>
                  </a:txBody>
                  <a:tcPr marL="60968" marR="60968" marT="0" marB="0" anchor="ctr">
                    <a:solidFill>
                      <a:schemeClr val="accent3">
                        <a:lumMod val="75000"/>
                      </a:schemeClr>
                    </a:solidFill>
                  </a:tcPr>
                </a:tc>
                <a:tc>
                  <a:txBody>
                    <a:bodyPr/>
                    <a:lstStyle/>
                    <a:p>
                      <a:pPr indent="226695" algn="r">
                        <a:spcAft>
                          <a:spcPts val="0"/>
                        </a:spcAft>
                      </a:pPr>
                      <a:r>
                        <a:rPr lang="en-GB">
                          <a:solidFill>
                            <a:schemeClr val="tx1"/>
                          </a:solidFill>
                        </a:rPr>
                        <a:t>72</a:t>
                      </a:r>
                    </a:p>
                  </a:txBody>
                  <a:tcPr marL="60968" marR="60968" marT="0" marB="0" anchor="ctr">
                    <a:solidFill>
                      <a:schemeClr val="accent3">
                        <a:lumMod val="75000"/>
                      </a:schemeClr>
                    </a:solidFill>
                  </a:tcPr>
                </a:tc>
                <a:tc>
                  <a:txBody>
                    <a:bodyPr/>
                    <a:lstStyle/>
                    <a:p>
                      <a:pPr indent="226695" algn="r">
                        <a:spcAft>
                          <a:spcPts val="0"/>
                        </a:spcAft>
                      </a:pPr>
                      <a:r>
                        <a:rPr lang="en-GB">
                          <a:solidFill>
                            <a:schemeClr val="tx1"/>
                          </a:solidFill>
                        </a:rPr>
                        <a:t>1.4</a:t>
                      </a:r>
                    </a:p>
                  </a:txBody>
                  <a:tcPr marL="60968" marR="60968" marT="0" marB="0" anchor="ctr">
                    <a:solidFill>
                      <a:schemeClr val="accent3">
                        <a:lumMod val="75000"/>
                      </a:schemeClr>
                    </a:solidFill>
                  </a:tcPr>
                </a:tc>
                <a:tc>
                  <a:txBody>
                    <a:bodyPr/>
                    <a:lstStyle/>
                    <a:p>
                      <a:pPr indent="226695" algn="r">
                        <a:spcAft>
                          <a:spcPts val="0"/>
                        </a:spcAft>
                      </a:pPr>
                      <a:r>
                        <a:rPr lang="en-GB" dirty="0">
                          <a:solidFill>
                            <a:schemeClr val="tx1"/>
                          </a:solidFill>
                        </a:rPr>
                        <a:t>62 (86)</a:t>
                      </a:r>
                    </a:p>
                  </a:txBody>
                  <a:tcPr marL="60968" marR="60968" marT="0" marB="0" anchor="ctr">
                    <a:solidFill>
                      <a:schemeClr val="accent3">
                        <a:lumMod val="75000"/>
                      </a:schemeClr>
                    </a:solidFill>
                  </a:tcPr>
                </a:tc>
                <a:tc>
                  <a:txBody>
                    <a:bodyPr/>
                    <a:lstStyle/>
                    <a:p>
                      <a:pPr marL="0" indent="0" algn="l">
                        <a:spcAft>
                          <a:spcPts val="0"/>
                        </a:spcAft>
                      </a:pPr>
                      <a:r>
                        <a:rPr lang="en-GB" b="1" dirty="0">
                          <a:solidFill>
                            <a:schemeClr val="tx1"/>
                          </a:solidFill>
                        </a:rPr>
                        <a:t>NLD</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12</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5.0</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1 (8)</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06"/>
                  </a:ext>
                </a:extLst>
              </a:tr>
              <a:tr h="269680">
                <a:tc>
                  <a:txBody>
                    <a:bodyPr/>
                    <a:lstStyle/>
                    <a:p>
                      <a:pPr marL="0" indent="0" algn="l">
                        <a:spcAft>
                          <a:spcPts val="0"/>
                        </a:spcAft>
                      </a:pPr>
                      <a:r>
                        <a:rPr lang="en-GB" dirty="0">
                          <a:solidFill>
                            <a:schemeClr val="tx1"/>
                          </a:solidFill>
                        </a:rPr>
                        <a:t>DEU</a:t>
                      </a:r>
                    </a:p>
                  </a:txBody>
                  <a:tcPr marL="60968" marR="60968" marT="0" marB="0" anchor="ctr">
                    <a:solidFill>
                      <a:schemeClr val="accent2">
                        <a:lumMod val="60000"/>
                        <a:lumOff val="40000"/>
                      </a:schemeClr>
                    </a:solidFill>
                  </a:tcPr>
                </a:tc>
                <a:tc>
                  <a:txBody>
                    <a:bodyPr/>
                    <a:lstStyle/>
                    <a:p>
                      <a:pPr indent="226695" algn="r">
                        <a:spcAft>
                          <a:spcPts val="0"/>
                        </a:spcAft>
                      </a:pPr>
                      <a:r>
                        <a:rPr lang="en-GB">
                          <a:solidFill>
                            <a:schemeClr val="tx1"/>
                          </a:solidFill>
                        </a:rPr>
                        <a:t>49</a:t>
                      </a:r>
                    </a:p>
                  </a:txBody>
                  <a:tcPr marL="60968" marR="60968" marT="0" marB="0" anchor="ctr">
                    <a:solidFill>
                      <a:schemeClr val="accent2">
                        <a:lumMod val="60000"/>
                        <a:lumOff val="40000"/>
                      </a:schemeClr>
                    </a:solidFill>
                  </a:tcPr>
                </a:tc>
                <a:tc>
                  <a:txBody>
                    <a:bodyPr/>
                    <a:lstStyle/>
                    <a:p>
                      <a:pPr indent="226695" algn="r">
                        <a:spcAft>
                          <a:spcPts val="0"/>
                        </a:spcAft>
                      </a:pPr>
                      <a:r>
                        <a:rPr lang="en-GB">
                          <a:solidFill>
                            <a:schemeClr val="tx1"/>
                          </a:solidFill>
                        </a:rPr>
                        <a:t>4.0</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7 (14)</a:t>
                      </a:r>
                    </a:p>
                  </a:txBody>
                  <a:tcPr marL="60968" marR="60968" marT="0" marB="0" anchor="ctr">
                    <a:solidFill>
                      <a:schemeClr val="accent2">
                        <a:lumMod val="60000"/>
                        <a:lumOff val="40000"/>
                      </a:schemeClr>
                    </a:solidFill>
                  </a:tcPr>
                </a:tc>
                <a:tc>
                  <a:txBody>
                    <a:bodyPr/>
                    <a:lstStyle/>
                    <a:p>
                      <a:pPr marL="0" indent="0" algn="l">
                        <a:spcAft>
                          <a:spcPts val="0"/>
                        </a:spcAft>
                      </a:pPr>
                      <a:r>
                        <a:rPr lang="en-GB" b="1" dirty="0">
                          <a:solidFill>
                            <a:schemeClr val="tx1"/>
                          </a:solidFill>
                        </a:rPr>
                        <a:t>SLO</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12</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3.7</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1 (8)</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07"/>
                  </a:ext>
                </a:extLst>
              </a:tr>
              <a:tr h="269680">
                <a:tc>
                  <a:txBody>
                    <a:bodyPr/>
                    <a:lstStyle/>
                    <a:p>
                      <a:pPr marL="0" indent="0" algn="l">
                        <a:spcAft>
                          <a:spcPts val="0"/>
                        </a:spcAft>
                      </a:pPr>
                      <a:r>
                        <a:rPr lang="en-GB" dirty="0">
                          <a:solidFill>
                            <a:schemeClr val="tx1"/>
                          </a:solidFill>
                        </a:rPr>
                        <a:t>LVA</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40</a:t>
                      </a:r>
                    </a:p>
                  </a:txBody>
                  <a:tcPr marL="60968" marR="60968" marT="0" marB="0" anchor="ctr">
                    <a:solidFill>
                      <a:schemeClr val="accent2">
                        <a:lumMod val="60000"/>
                        <a:lumOff val="40000"/>
                      </a:schemeClr>
                    </a:solidFill>
                  </a:tcPr>
                </a:tc>
                <a:tc>
                  <a:txBody>
                    <a:bodyPr/>
                    <a:lstStyle/>
                    <a:p>
                      <a:pPr indent="226695" algn="r">
                        <a:spcAft>
                          <a:spcPts val="0"/>
                        </a:spcAft>
                      </a:pPr>
                      <a:r>
                        <a:rPr lang="en-GB">
                          <a:solidFill>
                            <a:schemeClr val="tx1"/>
                          </a:solidFill>
                        </a:rPr>
                        <a:t>3.4</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16 (40)</a:t>
                      </a:r>
                    </a:p>
                  </a:txBody>
                  <a:tcPr marL="60968" marR="60968" marT="0" marB="0" anchor="ctr">
                    <a:solidFill>
                      <a:schemeClr val="accent2">
                        <a:lumMod val="60000"/>
                        <a:lumOff val="40000"/>
                      </a:schemeClr>
                    </a:solidFill>
                  </a:tcPr>
                </a:tc>
                <a:tc>
                  <a:txBody>
                    <a:bodyPr/>
                    <a:lstStyle/>
                    <a:p>
                      <a:pPr marL="0" indent="0" algn="l">
                        <a:spcAft>
                          <a:spcPts val="0"/>
                        </a:spcAft>
                      </a:pPr>
                      <a:r>
                        <a:rPr lang="en-GB" b="1" dirty="0">
                          <a:solidFill>
                            <a:schemeClr val="tx1"/>
                          </a:solidFill>
                        </a:rPr>
                        <a:t>HUN</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11</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3.4</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6 (55)</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08"/>
                  </a:ext>
                </a:extLst>
              </a:tr>
              <a:tr h="269680">
                <a:tc>
                  <a:txBody>
                    <a:bodyPr/>
                    <a:lstStyle/>
                    <a:p>
                      <a:pPr marL="0" indent="0" algn="l">
                        <a:spcAft>
                          <a:spcPts val="0"/>
                        </a:spcAft>
                      </a:pPr>
                      <a:r>
                        <a:rPr lang="en-GB" dirty="0">
                          <a:solidFill>
                            <a:schemeClr val="tx1"/>
                          </a:solidFill>
                        </a:rPr>
                        <a:t>LTU</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34</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4.9</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3 (9)</a:t>
                      </a:r>
                    </a:p>
                  </a:txBody>
                  <a:tcPr marL="60968" marR="60968" marT="0" marB="0" anchor="ctr">
                    <a:solidFill>
                      <a:schemeClr val="accent2">
                        <a:lumMod val="60000"/>
                        <a:lumOff val="40000"/>
                      </a:schemeClr>
                    </a:solidFill>
                  </a:tcPr>
                </a:tc>
                <a:tc>
                  <a:txBody>
                    <a:bodyPr/>
                    <a:lstStyle/>
                    <a:p>
                      <a:pPr marL="0" indent="0" algn="l">
                        <a:spcAft>
                          <a:spcPts val="0"/>
                        </a:spcAft>
                      </a:pPr>
                      <a:r>
                        <a:rPr lang="en-GB" b="1" dirty="0">
                          <a:solidFill>
                            <a:schemeClr val="tx1"/>
                          </a:solidFill>
                        </a:rPr>
                        <a:t>SWE</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11</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2.7</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6 (55)</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09"/>
                  </a:ext>
                </a:extLst>
              </a:tr>
              <a:tr h="269680">
                <a:tc>
                  <a:txBody>
                    <a:bodyPr/>
                    <a:lstStyle/>
                    <a:p>
                      <a:pPr marL="0" indent="0" algn="l">
                        <a:spcAft>
                          <a:spcPts val="0"/>
                        </a:spcAft>
                      </a:pPr>
                      <a:r>
                        <a:rPr lang="en-GB" dirty="0">
                          <a:solidFill>
                            <a:schemeClr val="tx1"/>
                          </a:solidFill>
                        </a:rPr>
                        <a:t>ITA</a:t>
                      </a:r>
                    </a:p>
                  </a:txBody>
                  <a:tcPr marL="60968" marR="60968" marT="0" marB="0" anchor="ctr">
                    <a:solidFill>
                      <a:schemeClr val="accent2">
                        <a:lumMod val="60000"/>
                        <a:lumOff val="40000"/>
                      </a:schemeClr>
                    </a:solidFill>
                  </a:tcPr>
                </a:tc>
                <a:tc>
                  <a:txBody>
                    <a:bodyPr/>
                    <a:lstStyle/>
                    <a:p>
                      <a:pPr indent="226695" algn="r">
                        <a:spcAft>
                          <a:spcPts val="0"/>
                        </a:spcAft>
                      </a:pPr>
                      <a:r>
                        <a:rPr lang="en-GB">
                          <a:solidFill>
                            <a:schemeClr val="tx1"/>
                          </a:solidFill>
                        </a:rPr>
                        <a:t>26</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4.2</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4 (15)</a:t>
                      </a:r>
                    </a:p>
                  </a:txBody>
                  <a:tcPr marL="60968" marR="60968" marT="0" marB="0" anchor="ctr">
                    <a:solidFill>
                      <a:schemeClr val="accent2">
                        <a:lumMod val="60000"/>
                        <a:lumOff val="40000"/>
                      </a:schemeClr>
                    </a:solidFill>
                  </a:tcPr>
                </a:tc>
                <a:tc>
                  <a:txBody>
                    <a:bodyPr/>
                    <a:lstStyle/>
                    <a:p>
                      <a:pPr marL="0" indent="0" algn="l">
                        <a:spcAft>
                          <a:spcPts val="0"/>
                        </a:spcAft>
                      </a:pPr>
                      <a:r>
                        <a:rPr lang="en-GB" b="1" dirty="0">
                          <a:solidFill>
                            <a:schemeClr val="tx1"/>
                          </a:solidFill>
                        </a:rPr>
                        <a:t>CYP</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10</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6.8</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0 (0)</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10"/>
                  </a:ext>
                </a:extLst>
              </a:tr>
              <a:tr h="269680">
                <a:tc>
                  <a:txBody>
                    <a:bodyPr/>
                    <a:lstStyle/>
                    <a:p>
                      <a:pPr marL="0" indent="0" algn="l">
                        <a:spcAft>
                          <a:spcPts val="0"/>
                        </a:spcAft>
                      </a:pPr>
                      <a:r>
                        <a:rPr lang="en-GB" dirty="0">
                          <a:solidFill>
                            <a:schemeClr val="tx1"/>
                          </a:solidFill>
                        </a:rPr>
                        <a:t>BGR</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22</a:t>
                      </a:r>
                    </a:p>
                  </a:txBody>
                  <a:tcPr marL="60968" marR="60968" marT="0" marB="0" anchor="ctr">
                    <a:solidFill>
                      <a:schemeClr val="accent2">
                        <a:lumMod val="60000"/>
                        <a:lumOff val="40000"/>
                      </a:schemeClr>
                    </a:solidFill>
                  </a:tcPr>
                </a:tc>
                <a:tc>
                  <a:txBody>
                    <a:bodyPr/>
                    <a:lstStyle/>
                    <a:p>
                      <a:pPr indent="226695" algn="r">
                        <a:spcAft>
                          <a:spcPts val="0"/>
                        </a:spcAft>
                      </a:pPr>
                      <a:r>
                        <a:rPr lang="en-GB">
                          <a:solidFill>
                            <a:schemeClr val="tx1"/>
                          </a:solidFill>
                        </a:rPr>
                        <a:t>5.4</a:t>
                      </a:r>
                    </a:p>
                  </a:txBody>
                  <a:tcPr marL="60968" marR="60968" marT="0" marB="0" anchor="ctr">
                    <a:solidFill>
                      <a:schemeClr val="accent2">
                        <a:lumMod val="60000"/>
                        <a:lumOff val="40000"/>
                      </a:schemeClr>
                    </a:solidFill>
                  </a:tcPr>
                </a:tc>
                <a:tc>
                  <a:txBody>
                    <a:bodyPr/>
                    <a:lstStyle/>
                    <a:p>
                      <a:pPr indent="226695" algn="r">
                        <a:spcAft>
                          <a:spcPts val="0"/>
                        </a:spcAft>
                      </a:pPr>
                      <a:r>
                        <a:rPr lang="en-GB" dirty="0">
                          <a:solidFill>
                            <a:schemeClr val="tx1"/>
                          </a:solidFill>
                        </a:rPr>
                        <a:t>0 (0)</a:t>
                      </a:r>
                    </a:p>
                  </a:txBody>
                  <a:tcPr marL="60968" marR="60968" marT="0" marB="0" anchor="ctr">
                    <a:solidFill>
                      <a:schemeClr val="accent2">
                        <a:lumMod val="60000"/>
                        <a:lumOff val="40000"/>
                      </a:schemeClr>
                    </a:solidFill>
                  </a:tcPr>
                </a:tc>
                <a:tc>
                  <a:txBody>
                    <a:bodyPr/>
                    <a:lstStyle/>
                    <a:p>
                      <a:pPr marL="0" indent="0" algn="l">
                        <a:spcAft>
                          <a:spcPts val="0"/>
                        </a:spcAft>
                      </a:pPr>
                      <a:r>
                        <a:rPr lang="en-GB" b="1" dirty="0">
                          <a:solidFill>
                            <a:schemeClr val="tx1"/>
                          </a:solidFill>
                        </a:rPr>
                        <a:t>CZE</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9</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2.6</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5 (56)</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11"/>
                  </a:ext>
                </a:extLst>
              </a:tr>
              <a:tr h="269680">
                <a:tc>
                  <a:txBody>
                    <a:bodyPr/>
                    <a:lstStyle/>
                    <a:p>
                      <a:pPr indent="226695" algn="ctr">
                        <a:spcAft>
                          <a:spcPts val="0"/>
                        </a:spcAft>
                      </a:pPr>
                      <a:r>
                        <a:rPr lang="en-GB" dirty="0">
                          <a:solidFill>
                            <a:schemeClr val="tx1"/>
                          </a:solidFill>
                        </a:rPr>
                        <a:t> </a:t>
                      </a:r>
                    </a:p>
                  </a:txBody>
                  <a:tcPr marL="60968" marR="60968" marT="0" marB="0" anchor="ctr">
                    <a:noFill/>
                  </a:tcPr>
                </a:tc>
                <a:tc>
                  <a:txBody>
                    <a:bodyPr/>
                    <a:lstStyle/>
                    <a:p>
                      <a:pPr indent="226695" algn="ctr">
                        <a:spcAft>
                          <a:spcPts val="0"/>
                        </a:spcAft>
                      </a:pPr>
                      <a:r>
                        <a:rPr lang="en-GB" dirty="0">
                          <a:solidFill>
                            <a:schemeClr val="tx1"/>
                          </a:solidFill>
                        </a:rPr>
                        <a:t> </a:t>
                      </a:r>
                    </a:p>
                  </a:txBody>
                  <a:tcPr marL="60968" marR="60968" marT="0" marB="0" anchor="ctr">
                    <a:noFill/>
                  </a:tcPr>
                </a:tc>
                <a:tc>
                  <a:txBody>
                    <a:bodyPr/>
                    <a:lstStyle/>
                    <a:p>
                      <a:pPr indent="226695" algn="ctr">
                        <a:spcAft>
                          <a:spcPts val="0"/>
                        </a:spcAft>
                      </a:pPr>
                      <a:r>
                        <a:rPr lang="en-GB" dirty="0">
                          <a:solidFill>
                            <a:schemeClr val="tx1"/>
                          </a:solidFill>
                        </a:rPr>
                        <a:t> </a:t>
                      </a:r>
                    </a:p>
                  </a:txBody>
                  <a:tcPr marL="60968" marR="60968" marT="0" marB="0" anchor="ctr">
                    <a:noFill/>
                  </a:tcPr>
                </a:tc>
                <a:tc>
                  <a:txBody>
                    <a:bodyPr/>
                    <a:lstStyle/>
                    <a:p>
                      <a:pPr indent="226695" algn="ctr">
                        <a:spcAft>
                          <a:spcPts val="0"/>
                        </a:spcAft>
                      </a:pPr>
                      <a:r>
                        <a:rPr lang="en-GB" dirty="0">
                          <a:solidFill>
                            <a:schemeClr val="tx1"/>
                          </a:solidFill>
                        </a:rPr>
                        <a:t> </a:t>
                      </a:r>
                    </a:p>
                  </a:txBody>
                  <a:tcPr marL="60968" marR="60968" marT="0" marB="0" anchor="ctr">
                    <a:noFill/>
                  </a:tcPr>
                </a:tc>
                <a:tc>
                  <a:txBody>
                    <a:bodyPr/>
                    <a:lstStyle/>
                    <a:p>
                      <a:pPr marL="0" indent="0" algn="l">
                        <a:spcAft>
                          <a:spcPts val="0"/>
                        </a:spcAft>
                      </a:pPr>
                      <a:r>
                        <a:rPr lang="en-GB" b="1" dirty="0">
                          <a:solidFill>
                            <a:schemeClr val="tx1"/>
                          </a:solidFill>
                        </a:rPr>
                        <a:t>ISL</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6</a:t>
                      </a:r>
                    </a:p>
                  </a:txBody>
                  <a:tcPr marL="60968" marR="60968" marT="0" marB="0" anchor="ctr">
                    <a:solidFill>
                      <a:schemeClr val="accent1">
                        <a:lumMod val="60000"/>
                        <a:lumOff val="40000"/>
                      </a:schemeClr>
                    </a:solidFill>
                  </a:tcPr>
                </a:tc>
                <a:tc>
                  <a:txBody>
                    <a:bodyPr/>
                    <a:lstStyle/>
                    <a:p>
                      <a:pPr indent="226695" algn="r">
                        <a:spcAft>
                          <a:spcPts val="0"/>
                        </a:spcAft>
                      </a:pPr>
                      <a:r>
                        <a:rPr lang="en-GB">
                          <a:solidFill>
                            <a:schemeClr val="tx1"/>
                          </a:solidFill>
                        </a:rPr>
                        <a:t>5.2</a:t>
                      </a:r>
                    </a:p>
                  </a:txBody>
                  <a:tcPr marL="60968" marR="60968" marT="0" marB="0" anchor="ctr">
                    <a:solidFill>
                      <a:schemeClr val="accent1">
                        <a:lumMod val="60000"/>
                        <a:lumOff val="40000"/>
                      </a:schemeClr>
                    </a:solidFill>
                  </a:tcPr>
                </a:tc>
                <a:tc>
                  <a:txBody>
                    <a:bodyPr/>
                    <a:lstStyle/>
                    <a:p>
                      <a:pPr indent="226695" algn="r">
                        <a:spcAft>
                          <a:spcPts val="0"/>
                        </a:spcAft>
                      </a:pPr>
                      <a:r>
                        <a:rPr lang="en-GB" dirty="0">
                          <a:solidFill>
                            <a:schemeClr val="tx1"/>
                          </a:solidFill>
                        </a:rPr>
                        <a:t>1 (17)</a:t>
                      </a:r>
                    </a:p>
                  </a:txBody>
                  <a:tcPr marL="60968" marR="60968" marT="0" marB="0" anchor="ctr">
                    <a:solidFill>
                      <a:schemeClr val="accent1">
                        <a:lumMod val="60000"/>
                        <a:lumOff val="40000"/>
                      </a:schemeClr>
                    </a:solid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41559127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643DB-E189-4C0F-A4C5-B325ED073872}"/>
              </a:ext>
            </a:extLst>
          </p:cNvPr>
          <p:cNvSpPr>
            <a:spLocks noGrp="1"/>
          </p:cNvSpPr>
          <p:nvPr>
            <p:ph type="title"/>
          </p:nvPr>
        </p:nvSpPr>
        <p:spPr/>
        <p:txBody>
          <a:bodyPr/>
          <a:lstStyle/>
          <a:p>
            <a:r>
              <a:rPr lang="it-IT" dirty="0" err="1"/>
              <a:t>Results</a:t>
            </a:r>
            <a:r>
              <a:rPr lang="it-IT" dirty="0"/>
              <a:t>: </a:t>
            </a:r>
            <a:r>
              <a:rPr lang="en-GB" i="1" dirty="0"/>
              <a:t>Frequency of measures’ adoption</a:t>
            </a:r>
            <a:endParaRPr lang="it-IT" dirty="0"/>
          </a:p>
        </p:txBody>
      </p:sp>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4264" y="561876"/>
            <a:ext cx="4745351" cy="3289103"/>
          </a:xfrm>
          <a:prstGeom prst="rect">
            <a:avLst/>
          </a:prstGeom>
          <a:solidFill>
            <a:schemeClr val="bg1"/>
          </a:solidFill>
        </p:spPr>
      </p:pic>
      <p:sp>
        <p:nvSpPr>
          <p:cNvPr id="5" name="Rettangolo 4"/>
          <p:cNvSpPr/>
          <p:nvPr/>
        </p:nvSpPr>
        <p:spPr>
          <a:xfrm>
            <a:off x="2537214" y="3801730"/>
            <a:ext cx="4067944" cy="584775"/>
          </a:xfrm>
          <a:prstGeom prst="rect">
            <a:avLst/>
          </a:prstGeom>
          <a:noFill/>
        </p:spPr>
        <p:txBody>
          <a:bodyPr wrap="square">
            <a:spAutoFit/>
          </a:bodyPr>
          <a:lstStyle/>
          <a:p>
            <a:pPr algn="ctr"/>
            <a:r>
              <a:rPr lang="en-GB" sz="1600" i="1" dirty="0">
                <a:solidFill>
                  <a:srgbClr val="F68F00"/>
                </a:solidFill>
              </a:rPr>
              <a:t>countries with a higher number of measures </a:t>
            </a:r>
          </a:p>
          <a:p>
            <a:pPr algn="ctr"/>
            <a:r>
              <a:rPr lang="en-GB" sz="1600" i="1" dirty="0">
                <a:solidFill>
                  <a:srgbClr val="F68F00"/>
                </a:solidFill>
              </a:rPr>
              <a:t>cover different and extensive aspects</a:t>
            </a:r>
            <a:endParaRPr lang="en-US" sz="1600" i="1" dirty="0">
              <a:solidFill>
                <a:srgbClr val="F68F00"/>
              </a:solidFill>
            </a:endParaRPr>
          </a:p>
        </p:txBody>
      </p:sp>
    </p:spTree>
    <p:extLst>
      <p:ext uri="{BB962C8B-B14F-4D97-AF65-F5344CB8AC3E}">
        <p14:creationId xmlns:p14="http://schemas.microsoft.com/office/powerpoint/2010/main" val="1371993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643DB-E189-4C0F-A4C5-B325ED073872}"/>
              </a:ext>
            </a:extLst>
          </p:cNvPr>
          <p:cNvSpPr>
            <a:spLocks noGrp="1"/>
          </p:cNvSpPr>
          <p:nvPr>
            <p:ph type="title"/>
          </p:nvPr>
        </p:nvSpPr>
        <p:spPr/>
        <p:txBody>
          <a:bodyPr/>
          <a:lstStyle/>
          <a:p>
            <a:r>
              <a:rPr lang="it-IT" dirty="0" err="1"/>
              <a:t>Results</a:t>
            </a:r>
            <a:r>
              <a:rPr lang="it-IT" dirty="0"/>
              <a:t>: </a:t>
            </a:r>
            <a:r>
              <a:rPr lang="it-IT" i="1" dirty="0"/>
              <a:t>Q</a:t>
            </a:r>
            <a:r>
              <a:rPr lang="en-US" i="1" dirty="0" err="1"/>
              <a:t>uantity</a:t>
            </a:r>
            <a:r>
              <a:rPr lang="en-US" i="1" dirty="0"/>
              <a:t> and distribution of measures</a:t>
            </a:r>
            <a:endParaRPr lang="it-IT"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2561" y="555526"/>
            <a:ext cx="8097911" cy="395335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Immagine 9"/>
          <p:cNvPicPr/>
          <p:nvPr/>
        </p:nvPicPr>
        <p:blipFill rotWithShape="1">
          <a:blip r:embed="rId4" cstate="print">
            <a:extLst>
              <a:ext uri="{28A0092B-C50C-407E-A947-70E740481C1C}">
                <a14:useLocalDpi xmlns:a14="http://schemas.microsoft.com/office/drawing/2010/main" val="0"/>
              </a:ext>
            </a:extLst>
          </a:blip>
          <a:srcRect l="12726" t="9199" r="1092" b="8824"/>
          <a:stretch/>
        </p:blipFill>
        <p:spPr bwMode="auto">
          <a:xfrm>
            <a:off x="4644008" y="755268"/>
            <a:ext cx="4018915" cy="1888490"/>
          </a:xfrm>
          <a:prstGeom prst="rect">
            <a:avLst/>
          </a:prstGeom>
          <a:noFill/>
          <a:ln>
            <a:solidFill>
              <a:srgbClr val="C00000"/>
            </a:solidFill>
          </a:ln>
          <a:extLst>
            <a:ext uri="{53640926-AAD7-44D8-BBD7-CCE9431645EC}">
              <a14:shadowObscured xmlns:a14="http://schemas.microsoft.com/office/drawing/2010/main"/>
            </a:ext>
          </a:extLst>
        </p:spPr>
      </p:pic>
      <p:sp>
        <p:nvSpPr>
          <p:cNvPr id="5" name="Rettangolo 4"/>
          <p:cNvSpPr/>
          <p:nvPr/>
        </p:nvSpPr>
        <p:spPr>
          <a:xfrm>
            <a:off x="360040" y="4587974"/>
            <a:ext cx="8604448" cy="400110"/>
          </a:xfrm>
          <a:prstGeom prst="rect">
            <a:avLst/>
          </a:prstGeom>
          <a:solidFill>
            <a:schemeClr val="bg1"/>
          </a:solidFill>
        </p:spPr>
        <p:txBody>
          <a:bodyPr wrap="square">
            <a:spAutoFit/>
          </a:bodyPr>
          <a:lstStyle/>
          <a:p>
            <a:pPr algn="ctr"/>
            <a:r>
              <a:rPr lang="en-GB" sz="2000" i="1" dirty="0">
                <a:solidFill>
                  <a:srgbClr val="FF0000"/>
                </a:solidFill>
              </a:rPr>
              <a:t>the amount of collected measures is not equally distributed among countries</a:t>
            </a:r>
          </a:p>
        </p:txBody>
      </p:sp>
    </p:spTree>
    <p:extLst>
      <p:ext uri="{BB962C8B-B14F-4D97-AF65-F5344CB8AC3E}">
        <p14:creationId xmlns:p14="http://schemas.microsoft.com/office/powerpoint/2010/main" val="1427994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Methodology: Analysis </a:t>
            </a:r>
          </a:p>
        </p:txBody>
      </p:sp>
      <p:sp>
        <p:nvSpPr>
          <p:cNvPr id="3" name="Segnaposto contenuto 2"/>
          <p:cNvSpPr>
            <a:spLocks noGrp="1"/>
          </p:cNvSpPr>
          <p:nvPr>
            <p:ph idx="1"/>
          </p:nvPr>
        </p:nvSpPr>
        <p:spPr>
          <a:xfrm>
            <a:off x="251520" y="1131590"/>
            <a:ext cx="8640960" cy="2880320"/>
          </a:xfrm>
        </p:spPr>
        <p:txBody>
          <a:bodyPr>
            <a:noAutofit/>
          </a:bodyPr>
          <a:lstStyle/>
          <a:p>
            <a:r>
              <a:rPr lang="en-US" sz="1800" dirty="0"/>
              <a:t>Analyze the </a:t>
            </a:r>
            <a:r>
              <a:rPr lang="en-US" sz="1800" dirty="0">
                <a:solidFill>
                  <a:srgbClr val="F68F00"/>
                </a:solidFill>
              </a:rPr>
              <a:t>quantity and distribution of measures </a:t>
            </a:r>
            <a:r>
              <a:rPr lang="en-US" sz="1800" dirty="0"/>
              <a:t>across countries</a:t>
            </a:r>
            <a:endParaRPr lang="en-US" sz="1800" dirty="0">
              <a:solidFill>
                <a:srgbClr val="FF0000"/>
              </a:solidFill>
            </a:endParaRPr>
          </a:p>
          <a:p>
            <a:endParaRPr lang="en-US" sz="1800" dirty="0"/>
          </a:p>
          <a:p>
            <a:r>
              <a:rPr lang="en-US" sz="1800" dirty="0"/>
              <a:t>Explore whether a country adopts a </a:t>
            </a:r>
            <a:r>
              <a:rPr lang="en-US" sz="1800" dirty="0">
                <a:solidFill>
                  <a:srgbClr val="F68F00"/>
                </a:solidFill>
              </a:rPr>
              <a:t>similar set of measures </a:t>
            </a:r>
            <a:r>
              <a:rPr lang="en-US" sz="1800" dirty="0"/>
              <a:t>or extends the evaluation with </a:t>
            </a:r>
            <a:r>
              <a:rPr lang="en-US" sz="1800" dirty="0">
                <a:solidFill>
                  <a:srgbClr val="F68F00"/>
                </a:solidFill>
              </a:rPr>
              <a:t>measures that are not shared </a:t>
            </a:r>
            <a:r>
              <a:rPr lang="en-US" sz="1800" dirty="0"/>
              <a:t>among countries</a:t>
            </a:r>
          </a:p>
          <a:p>
            <a:endParaRPr lang="en-US" sz="1800" dirty="0"/>
          </a:p>
          <a:p>
            <a:r>
              <a:rPr lang="en-US" sz="1800" dirty="0" err="1"/>
              <a:t>Analyse</a:t>
            </a:r>
            <a:r>
              <a:rPr lang="en-US" sz="1800" dirty="0"/>
              <a:t> the </a:t>
            </a:r>
            <a:r>
              <a:rPr lang="en-US" sz="1800" dirty="0">
                <a:solidFill>
                  <a:srgbClr val="F68F00"/>
                </a:solidFill>
              </a:rPr>
              <a:t>breath of evaluation</a:t>
            </a:r>
            <a:r>
              <a:rPr lang="en-US" sz="1800" dirty="0"/>
              <a:t> of child care at country level </a:t>
            </a:r>
          </a:p>
          <a:p>
            <a:endParaRPr lang="en-US" sz="1800" dirty="0"/>
          </a:p>
          <a:p>
            <a:r>
              <a:rPr lang="en-US" sz="1800" dirty="0"/>
              <a:t>Investigate the </a:t>
            </a:r>
            <a:r>
              <a:rPr lang="en-US" sz="1800" dirty="0">
                <a:solidFill>
                  <a:srgbClr val="F68F00"/>
                </a:solidFill>
              </a:rPr>
              <a:t>coverage of child age ranges </a:t>
            </a:r>
            <a:r>
              <a:rPr lang="en-US" sz="1800" dirty="0"/>
              <a:t>to capture the level of child invisibility</a:t>
            </a:r>
          </a:p>
        </p:txBody>
      </p:sp>
    </p:spTree>
    <p:extLst>
      <p:ext uri="{BB962C8B-B14F-4D97-AF65-F5344CB8AC3E}">
        <p14:creationId xmlns:p14="http://schemas.microsoft.com/office/powerpoint/2010/main" val="8863571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643DB-E189-4C0F-A4C5-B325ED073872}"/>
              </a:ext>
            </a:extLst>
          </p:cNvPr>
          <p:cNvSpPr>
            <a:spLocks noGrp="1"/>
          </p:cNvSpPr>
          <p:nvPr>
            <p:ph type="title"/>
          </p:nvPr>
        </p:nvSpPr>
        <p:spPr/>
        <p:txBody>
          <a:bodyPr/>
          <a:lstStyle/>
          <a:p>
            <a:r>
              <a:rPr lang="it-IT" dirty="0" err="1"/>
              <a:t>Results</a:t>
            </a:r>
            <a:r>
              <a:rPr lang="it-IT" dirty="0"/>
              <a:t>: </a:t>
            </a:r>
            <a:r>
              <a:rPr lang="en-GB" i="1" dirty="0"/>
              <a:t>Frequency of measures’ adoption</a:t>
            </a:r>
            <a:endParaRPr lang="it-IT" dirty="0"/>
          </a:p>
        </p:txBody>
      </p:sp>
      <p:sp>
        <p:nvSpPr>
          <p:cNvPr id="5" name="Rettangolo 4"/>
          <p:cNvSpPr/>
          <p:nvPr/>
        </p:nvSpPr>
        <p:spPr>
          <a:xfrm>
            <a:off x="48235" y="4731990"/>
            <a:ext cx="9036496" cy="400110"/>
          </a:xfrm>
          <a:prstGeom prst="rect">
            <a:avLst/>
          </a:prstGeom>
          <a:solidFill>
            <a:schemeClr val="bg1"/>
          </a:solidFill>
        </p:spPr>
        <p:txBody>
          <a:bodyPr wrap="square">
            <a:spAutoFit/>
          </a:bodyPr>
          <a:lstStyle/>
          <a:p>
            <a:pPr algn="ctr"/>
            <a:r>
              <a:rPr lang="en-US" sz="2000" i="1" dirty="0">
                <a:solidFill>
                  <a:srgbClr val="F68F00"/>
                </a:solidFill>
              </a:rPr>
              <a:t>high sparsity of collected measures </a:t>
            </a:r>
          </a:p>
        </p:txBody>
      </p:sp>
      <p:graphicFrame>
        <p:nvGraphicFramePr>
          <p:cNvPr id="3" name="Tabella 2"/>
          <p:cNvGraphicFramePr>
            <a:graphicFrameLocks noGrp="1"/>
          </p:cNvGraphicFramePr>
          <p:nvPr/>
        </p:nvGraphicFramePr>
        <p:xfrm>
          <a:off x="107508" y="627533"/>
          <a:ext cx="8928984" cy="4104455"/>
        </p:xfrm>
        <a:graphic>
          <a:graphicData uri="http://schemas.openxmlformats.org/drawingml/2006/table">
            <a:tbl>
              <a:tblPr>
                <a:tableStyleId>{5C22544A-7EE6-4342-B048-85BDC9FD1C3A}</a:tableStyleId>
              </a:tblPr>
              <a:tblGrid>
                <a:gridCol w="721534">
                  <a:extLst>
                    <a:ext uri="{9D8B030D-6E8A-4147-A177-3AD203B41FA5}">
                      <a16:colId xmlns:a16="http://schemas.microsoft.com/office/drawing/2014/main" val="20000"/>
                    </a:ext>
                  </a:extLst>
                </a:gridCol>
                <a:gridCol w="721534">
                  <a:extLst>
                    <a:ext uri="{9D8B030D-6E8A-4147-A177-3AD203B41FA5}">
                      <a16:colId xmlns:a16="http://schemas.microsoft.com/office/drawing/2014/main" val="20001"/>
                    </a:ext>
                  </a:extLst>
                </a:gridCol>
                <a:gridCol w="721534">
                  <a:extLst>
                    <a:ext uri="{9D8B030D-6E8A-4147-A177-3AD203B41FA5}">
                      <a16:colId xmlns:a16="http://schemas.microsoft.com/office/drawing/2014/main" val="20002"/>
                    </a:ext>
                  </a:extLst>
                </a:gridCol>
                <a:gridCol w="721534">
                  <a:extLst>
                    <a:ext uri="{9D8B030D-6E8A-4147-A177-3AD203B41FA5}">
                      <a16:colId xmlns:a16="http://schemas.microsoft.com/office/drawing/2014/main" val="20003"/>
                    </a:ext>
                  </a:extLst>
                </a:gridCol>
                <a:gridCol w="721534">
                  <a:extLst>
                    <a:ext uri="{9D8B030D-6E8A-4147-A177-3AD203B41FA5}">
                      <a16:colId xmlns:a16="http://schemas.microsoft.com/office/drawing/2014/main" val="20004"/>
                    </a:ext>
                  </a:extLst>
                </a:gridCol>
                <a:gridCol w="826758">
                  <a:extLst>
                    <a:ext uri="{9D8B030D-6E8A-4147-A177-3AD203B41FA5}">
                      <a16:colId xmlns:a16="http://schemas.microsoft.com/office/drawing/2014/main" val="20005"/>
                    </a:ext>
                  </a:extLst>
                </a:gridCol>
                <a:gridCol w="60128">
                  <a:extLst>
                    <a:ext uri="{9D8B030D-6E8A-4147-A177-3AD203B41FA5}">
                      <a16:colId xmlns:a16="http://schemas.microsoft.com/office/drawing/2014/main" val="20006"/>
                    </a:ext>
                  </a:extLst>
                </a:gridCol>
                <a:gridCol w="721534">
                  <a:extLst>
                    <a:ext uri="{9D8B030D-6E8A-4147-A177-3AD203B41FA5}">
                      <a16:colId xmlns:a16="http://schemas.microsoft.com/office/drawing/2014/main" val="20007"/>
                    </a:ext>
                  </a:extLst>
                </a:gridCol>
                <a:gridCol w="721534">
                  <a:extLst>
                    <a:ext uri="{9D8B030D-6E8A-4147-A177-3AD203B41FA5}">
                      <a16:colId xmlns:a16="http://schemas.microsoft.com/office/drawing/2014/main" val="20008"/>
                    </a:ext>
                  </a:extLst>
                </a:gridCol>
                <a:gridCol w="721534">
                  <a:extLst>
                    <a:ext uri="{9D8B030D-6E8A-4147-A177-3AD203B41FA5}">
                      <a16:colId xmlns:a16="http://schemas.microsoft.com/office/drawing/2014/main" val="20009"/>
                    </a:ext>
                  </a:extLst>
                </a:gridCol>
                <a:gridCol w="721534">
                  <a:extLst>
                    <a:ext uri="{9D8B030D-6E8A-4147-A177-3AD203B41FA5}">
                      <a16:colId xmlns:a16="http://schemas.microsoft.com/office/drawing/2014/main" val="20010"/>
                    </a:ext>
                  </a:extLst>
                </a:gridCol>
                <a:gridCol w="721534">
                  <a:extLst>
                    <a:ext uri="{9D8B030D-6E8A-4147-A177-3AD203B41FA5}">
                      <a16:colId xmlns:a16="http://schemas.microsoft.com/office/drawing/2014/main" val="20011"/>
                    </a:ext>
                  </a:extLst>
                </a:gridCol>
                <a:gridCol w="826758">
                  <a:extLst>
                    <a:ext uri="{9D8B030D-6E8A-4147-A177-3AD203B41FA5}">
                      <a16:colId xmlns:a16="http://schemas.microsoft.com/office/drawing/2014/main" val="20012"/>
                    </a:ext>
                  </a:extLst>
                </a:gridCol>
              </a:tblGrid>
              <a:tr h="1009343">
                <a:tc>
                  <a:txBody>
                    <a:bodyPr/>
                    <a:lstStyle/>
                    <a:p>
                      <a:pPr algn="l" fontAlgn="ctr"/>
                      <a:r>
                        <a:rPr lang="en-GB" sz="1400" u="none" strike="noStrike" dirty="0">
                          <a:solidFill>
                            <a:srgbClr val="368E36"/>
                          </a:solidFill>
                          <a:effectLst/>
                          <a:latin typeface="+mj-lt"/>
                        </a:rPr>
                        <a:t> </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SI 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r>
                        <a:rPr lang="en-GB" sz="1400" u="none" strike="noStrike" dirty="0" err="1">
                          <a:solidFill>
                            <a:srgbClr val="368E36"/>
                          </a:solidFill>
                          <a:effectLst/>
                          <a:latin typeface="+mj-lt"/>
                        </a:rPr>
                        <a:t>meas</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SI </a:t>
                      </a:r>
                      <a:r>
                        <a:rPr lang="en-GB" sz="1400" u="none" strike="noStrike" dirty="0" err="1">
                          <a:solidFill>
                            <a:srgbClr val="368E36"/>
                          </a:solidFill>
                          <a:effectLst/>
                          <a:latin typeface="+mj-lt"/>
                        </a:rPr>
                        <a:t>meas</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r>
                        <a:rPr lang="en-GB" sz="1400" u="none" strike="noStrike" dirty="0" err="1">
                          <a:solidFill>
                            <a:srgbClr val="368E36"/>
                          </a:solidFill>
                          <a:effectLst/>
                          <a:latin typeface="+mj-lt"/>
                        </a:rPr>
                        <a:t>meas</a:t>
                      </a:r>
                      <a:r>
                        <a:rPr lang="en-GB" sz="1400" u="none" strike="noStrike" dirty="0">
                          <a:solidFill>
                            <a:srgbClr val="368E36"/>
                          </a:solidFill>
                          <a:effectLst/>
                          <a:latin typeface="+mj-lt"/>
                        </a:rPr>
                        <a:t> rep only by the country</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l" fontAlgn="b"/>
                      <a:r>
                        <a:rPr lang="en-GB" sz="1400" u="none" strike="noStrike" dirty="0">
                          <a:solidFill>
                            <a:srgbClr val="368E36"/>
                          </a:solidFill>
                          <a:effectLst/>
                          <a:latin typeface="+mj-lt"/>
                        </a:rPr>
                        <a:t> </a:t>
                      </a:r>
                      <a:endParaRPr lang="en-GB" sz="1400" b="0" i="0" u="none" strike="noStrike" dirty="0">
                        <a:solidFill>
                          <a:srgbClr val="368E36"/>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endParaRPr lang="en-GB" sz="1400" b="0" i="0" u="none" strike="noStrike" dirty="0">
                        <a:solidFill>
                          <a:srgbClr val="368E36"/>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SI sub-cat</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r>
                        <a:rPr lang="en-GB" sz="1400" u="none" strike="noStrike" dirty="0" err="1">
                          <a:solidFill>
                            <a:srgbClr val="368E36"/>
                          </a:solidFill>
                          <a:effectLst/>
                          <a:latin typeface="+mj-lt"/>
                        </a:rPr>
                        <a:t>meas</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SI </a:t>
                      </a:r>
                      <a:r>
                        <a:rPr lang="en-GB" sz="1400" u="none" strike="noStrike" dirty="0" err="1">
                          <a:solidFill>
                            <a:srgbClr val="368E36"/>
                          </a:solidFill>
                          <a:effectLst/>
                          <a:latin typeface="+mj-lt"/>
                        </a:rPr>
                        <a:t>meas</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tc>
                  <a:txBody>
                    <a:bodyPr/>
                    <a:lstStyle/>
                    <a:p>
                      <a:pPr algn="ctr" fontAlgn="ctr"/>
                      <a:r>
                        <a:rPr lang="en-GB" sz="1400" u="none" strike="noStrike" dirty="0">
                          <a:solidFill>
                            <a:srgbClr val="368E36"/>
                          </a:solidFill>
                          <a:effectLst/>
                          <a:latin typeface="+mj-lt"/>
                        </a:rPr>
                        <a:t># </a:t>
                      </a:r>
                      <a:r>
                        <a:rPr lang="en-GB" sz="1400" u="none" strike="noStrike" dirty="0" err="1">
                          <a:solidFill>
                            <a:srgbClr val="368E36"/>
                          </a:solidFill>
                          <a:effectLst/>
                          <a:latin typeface="+mj-lt"/>
                        </a:rPr>
                        <a:t>meas</a:t>
                      </a:r>
                      <a:r>
                        <a:rPr lang="en-GB" sz="1400" u="none" strike="noStrike" dirty="0">
                          <a:solidFill>
                            <a:srgbClr val="368E36"/>
                          </a:solidFill>
                          <a:effectLst/>
                          <a:latin typeface="+mj-lt"/>
                        </a:rPr>
                        <a:t> rep only by the country</a:t>
                      </a:r>
                      <a:endParaRPr lang="en-GB" sz="1400" b="0" i="0" u="none" strike="noStrike" dirty="0">
                        <a:solidFill>
                          <a:srgbClr val="368E36"/>
                        </a:solidFill>
                        <a:effectLst/>
                        <a:latin typeface="+mj-lt"/>
                      </a:endParaRPr>
                    </a:p>
                  </a:txBody>
                  <a:tcPr marL="6350" marR="6350" marT="6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368E36">
                        <a:alpha val="20000"/>
                      </a:srgbClr>
                    </a:solidFill>
                  </a:tcPr>
                </a:tc>
                <a:extLst>
                  <a:ext uri="{0D108BD9-81ED-4DB2-BD59-A6C34878D82A}">
                    <a16:rowId xmlns:a16="http://schemas.microsoft.com/office/drawing/2014/main" val="10000"/>
                  </a:ext>
                </a:extLst>
              </a:tr>
              <a:tr h="257926">
                <a:tc>
                  <a:txBody>
                    <a:bodyPr/>
                    <a:lstStyle/>
                    <a:p>
                      <a:pPr algn="l" fontAlgn="b"/>
                      <a:r>
                        <a:rPr lang="en-GB" sz="1400" b="1" u="none" strike="noStrike" dirty="0">
                          <a:effectLst/>
                          <a:latin typeface="+mj-lt"/>
                        </a:rPr>
                        <a:t>GBR </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49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7,4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130</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4,2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1 (1)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BEL</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10,7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5,2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4 (21)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1"/>
                  </a:ext>
                </a:extLst>
              </a:tr>
              <a:tr h="257926">
                <a:tc>
                  <a:txBody>
                    <a:bodyPr/>
                    <a:lstStyle/>
                    <a:p>
                      <a:pPr algn="l" fontAlgn="b"/>
                      <a:r>
                        <a:rPr lang="en-GB" sz="1400" b="1" u="none" strike="noStrike" dirty="0">
                          <a:effectLst/>
                          <a:latin typeface="+mj-lt"/>
                        </a:rPr>
                        <a:t>FIN</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36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8,8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102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a:effectLst/>
                          <a:latin typeface="+mj-lt"/>
                        </a:rPr>
                        <a:t>4,5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fontAlgn="b"/>
                      <a:r>
                        <a:rPr lang="en-GB" sz="1400" u="none" strike="noStrike" dirty="0">
                          <a:effectLst/>
                          <a:latin typeface="+mj-lt"/>
                        </a:rPr>
                        <a:t>4 (4)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NOR</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4,6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 (5)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2"/>
                  </a:ext>
                </a:extLst>
              </a:tr>
              <a:tr h="257926">
                <a:tc>
                  <a:txBody>
                    <a:bodyPr/>
                    <a:lstStyle/>
                    <a:p>
                      <a:pPr algn="l" fontAlgn="b"/>
                      <a:r>
                        <a:rPr lang="en-GB" sz="1400" b="1" u="none" strike="noStrike" dirty="0">
                          <a:effectLst/>
                          <a:latin typeface="+mj-lt"/>
                        </a:rPr>
                        <a:t>IRL</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36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7,9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87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4,1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14 (16)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HRV</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4,2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2 (11)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3"/>
                  </a:ext>
                </a:extLst>
              </a:tr>
              <a:tr h="257926">
                <a:tc>
                  <a:txBody>
                    <a:bodyPr/>
                    <a:lstStyle/>
                    <a:p>
                      <a:pPr algn="l" fontAlgn="b"/>
                      <a:r>
                        <a:rPr lang="en-GB" sz="1400" b="1" u="none" strike="noStrike" dirty="0">
                          <a:effectLst/>
                          <a:latin typeface="+mj-lt"/>
                        </a:rPr>
                        <a:t>EST</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8,2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77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4,5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5 (6)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ESP</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2,4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10 (59)</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4"/>
                  </a:ext>
                </a:extLst>
              </a:tr>
              <a:tr h="257926">
                <a:tc>
                  <a:txBody>
                    <a:bodyPr/>
                    <a:lstStyle/>
                    <a:p>
                      <a:pPr algn="l" fontAlgn="b"/>
                      <a:r>
                        <a:rPr lang="en-GB" sz="1400" b="1" u="none" strike="noStrike" dirty="0">
                          <a:effectLst/>
                          <a:latin typeface="+mj-lt"/>
                        </a:rPr>
                        <a:t>AUT</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8,1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76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a:effectLst/>
                          <a:latin typeface="+mj-lt"/>
                        </a:rPr>
                        <a:t>4,7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1 (1)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PRT</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13</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3,5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3 (23)</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5"/>
                  </a:ext>
                </a:extLst>
              </a:tr>
              <a:tr h="257926">
                <a:tc>
                  <a:txBody>
                    <a:bodyPr/>
                    <a:lstStyle/>
                    <a:p>
                      <a:pPr algn="l" fontAlgn="b"/>
                      <a:r>
                        <a:rPr lang="en-GB" sz="1400" b="1" u="none" strike="noStrike" dirty="0">
                          <a:effectLst/>
                          <a:latin typeface="+mj-lt"/>
                        </a:rPr>
                        <a:t>DNK</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25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8,2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72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1,4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ctr" fontAlgn="b"/>
                      <a:r>
                        <a:rPr lang="en-GB" sz="1400" u="none" strike="noStrike" dirty="0">
                          <a:effectLst/>
                          <a:latin typeface="+mj-lt"/>
                        </a:rPr>
                        <a:t>62 (86)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75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NLD</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10,3</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5,0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 (8)</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6"/>
                  </a:ext>
                </a:extLst>
              </a:tr>
              <a:tr h="257926">
                <a:tc>
                  <a:txBody>
                    <a:bodyPr/>
                    <a:lstStyle/>
                    <a:p>
                      <a:pPr algn="l" fontAlgn="b"/>
                      <a:r>
                        <a:rPr lang="en-GB" sz="1400" b="1" u="none" strike="noStrike" dirty="0">
                          <a:effectLst/>
                          <a:latin typeface="+mj-lt"/>
                        </a:rPr>
                        <a:t>DEU</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25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9,5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49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4,0</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7 (14)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SLO</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3,7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 (8)</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7"/>
                  </a:ext>
                </a:extLst>
              </a:tr>
              <a:tr h="257926">
                <a:tc>
                  <a:txBody>
                    <a:bodyPr/>
                    <a:lstStyle/>
                    <a:p>
                      <a:pPr algn="l" fontAlgn="b"/>
                      <a:r>
                        <a:rPr lang="en-GB" sz="1400" b="1" u="none" strike="noStrike" dirty="0">
                          <a:effectLst/>
                          <a:latin typeface="+mj-lt"/>
                        </a:rPr>
                        <a:t>LVA</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20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9,9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40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16 (40)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HUN</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6 (55)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8"/>
                  </a:ext>
                </a:extLst>
              </a:tr>
              <a:tr h="257926">
                <a:tc>
                  <a:txBody>
                    <a:bodyPr/>
                    <a:lstStyle/>
                    <a:p>
                      <a:pPr algn="l" fontAlgn="b"/>
                      <a:r>
                        <a:rPr lang="en-GB" sz="1400" b="1" u="none" strike="noStrike" dirty="0">
                          <a:effectLst/>
                          <a:latin typeface="+mj-lt"/>
                        </a:rPr>
                        <a:t>LTU</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15</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10,7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34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4,9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3 (9)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SWE</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11</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2,7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6 (55)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9"/>
                  </a:ext>
                </a:extLst>
              </a:tr>
              <a:tr h="257926">
                <a:tc>
                  <a:txBody>
                    <a:bodyPr/>
                    <a:lstStyle/>
                    <a:p>
                      <a:pPr algn="l" fontAlgn="b"/>
                      <a:r>
                        <a:rPr lang="en-GB" sz="1400" b="1" u="none" strike="noStrike" dirty="0">
                          <a:effectLst/>
                          <a:latin typeface="+mj-lt"/>
                        </a:rPr>
                        <a:t>ITA</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11,4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26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a:effectLst/>
                          <a:latin typeface="+mj-lt"/>
                        </a:rPr>
                        <a:t>4,2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4 (15)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CYP</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12,6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6,8</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0 (0)</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10"/>
                  </a:ext>
                </a:extLst>
              </a:tr>
              <a:tr h="257926">
                <a:tc>
                  <a:txBody>
                    <a:bodyPr/>
                    <a:lstStyle/>
                    <a:p>
                      <a:pPr algn="l" fontAlgn="b"/>
                      <a:r>
                        <a:rPr lang="en-GB" sz="1400" b="1" u="none" strike="noStrike" dirty="0">
                          <a:effectLst/>
                          <a:latin typeface="+mj-lt"/>
                        </a:rPr>
                        <a:t>BGR</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11</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10,5</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22</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5,4</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ctr" fontAlgn="b"/>
                      <a:r>
                        <a:rPr lang="en-GB" sz="1400" u="none" strike="noStrike" dirty="0">
                          <a:effectLst/>
                          <a:latin typeface="+mj-lt"/>
                        </a:rPr>
                        <a:t>0 (0)</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60000"/>
                        <a:lumOff val="40000"/>
                      </a:schemeClr>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CZE</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7</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7,6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9</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2,6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5 (56)</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11"/>
                  </a:ext>
                </a:extLst>
              </a:tr>
              <a:tr h="257926">
                <a:tc>
                  <a:txBody>
                    <a:bodyPr/>
                    <a:lstStyle/>
                    <a:p>
                      <a:pPr algn="l" fontAlgn="b"/>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b"/>
                      <a:r>
                        <a:rPr lang="en-GB" sz="1400" u="none" strike="noStrike" dirty="0">
                          <a:effectLst/>
                          <a:latin typeface="+mj-lt"/>
                        </a:rPr>
                        <a:t> </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50000"/>
                      </a:schemeClr>
                    </a:solidFill>
                  </a:tcPr>
                </a:tc>
                <a:tc>
                  <a:txBody>
                    <a:bodyPr/>
                    <a:lstStyle/>
                    <a:p>
                      <a:pPr algn="l" fontAlgn="b"/>
                      <a:r>
                        <a:rPr lang="en-GB" sz="1400" b="1" u="none" strike="noStrike" dirty="0">
                          <a:effectLst/>
                          <a:latin typeface="+mj-lt"/>
                        </a:rPr>
                        <a:t>ISL</a:t>
                      </a:r>
                      <a:endParaRPr lang="en-GB" sz="1400" b="1"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4</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13,0</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6</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a:effectLst/>
                          <a:latin typeface="+mj-lt"/>
                        </a:rPr>
                        <a:t>5,2</a:t>
                      </a:r>
                      <a:endParaRPr lang="en-GB" sz="1400" b="0" i="0" u="none" strike="noStrike">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algn="ctr" fontAlgn="b"/>
                      <a:r>
                        <a:rPr lang="en-GB" sz="1400" u="none" strike="noStrike" dirty="0">
                          <a:effectLst/>
                          <a:latin typeface="+mj-lt"/>
                        </a:rPr>
                        <a:t>1 (17)</a:t>
                      </a:r>
                      <a:endParaRPr lang="en-GB" sz="1400" b="0" i="0" u="none" strike="noStrike" dirty="0">
                        <a:solidFill>
                          <a:srgbClr val="000000"/>
                        </a:solidFill>
                        <a:effectLst/>
                        <a:latin typeface="+mj-lt"/>
                      </a:endParaRPr>
                    </a:p>
                  </a:txBody>
                  <a:tcPr marL="6350" marR="6350" marT="635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12"/>
                  </a:ext>
                </a:extLst>
              </a:tr>
            </a:tbl>
          </a:graphicData>
        </a:graphic>
      </p:graphicFrame>
      <p:sp>
        <p:nvSpPr>
          <p:cNvPr id="7" name="Ovale 6"/>
          <p:cNvSpPr/>
          <p:nvPr/>
        </p:nvSpPr>
        <p:spPr>
          <a:xfrm>
            <a:off x="7376712" y="3911855"/>
            <a:ext cx="1663385" cy="371086"/>
          </a:xfrm>
          <a:prstGeom prst="ellipse">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e 7"/>
          <p:cNvSpPr/>
          <p:nvPr/>
        </p:nvSpPr>
        <p:spPr>
          <a:xfrm>
            <a:off x="2886143" y="2885183"/>
            <a:ext cx="1663385" cy="371086"/>
          </a:xfrm>
          <a:prstGeom prst="ellipse">
            <a:avLst/>
          </a:prstGeom>
          <a:noFill/>
          <a:ln>
            <a:solidFill>
              <a:srgbClr val="F68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5444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B05164-1D0B-478A-8555-0430E5E2905D}"/>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970B6D6D-B1F7-4CF2-B889-D7A0EE12994F}"/>
              </a:ext>
            </a:extLst>
          </p:cNvPr>
          <p:cNvSpPr>
            <a:spLocks noGrp="1"/>
          </p:cNvSpPr>
          <p:nvPr>
            <p:ph idx="1"/>
          </p:nvPr>
        </p:nvSpPr>
        <p:spPr/>
        <p:txBody>
          <a:bodyPr/>
          <a:lstStyle/>
          <a:p>
            <a:endParaRPr lang="it-IT"/>
          </a:p>
        </p:txBody>
      </p:sp>
    </p:spTree>
    <p:extLst>
      <p:ext uri="{BB962C8B-B14F-4D97-AF65-F5344CB8AC3E}">
        <p14:creationId xmlns:p14="http://schemas.microsoft.com/office/powerpoint/2010/main" val="3767344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The MOCHA project: Aim</a:t>
            </a:r>
          </a:p>
        </p:txBody>
      </p:sp>
      <p:sp>
        <p:nvSpPr>
          <p:cNvPr id="3" name="Segnaposto contenuto 2"/>
          <p:cNvSpPr>
            <a:spLocks noGrp="1"/>
          </p:cNvSpPr>
          <p:nvPr>
            <p:ph idx="1"/>
          </p:nvPr>
        </p:nvSpPr>
        <p:spPr>
          <a:xfrm>
            <a:off x="821608" y="627534"/>
            <a:ext cx="7506834" cy="623248"/>
          </a:xfrm>
        </p:spPr>
        <p:txBody>
          <a:bodyPr wrap="square">
            <a:spAutoFit/>
          </a:bodyPr>
          <a:lstStyle/>
          <a:p>
            <a:pPr marL="0" indent="0" algn="ctr">
              <a:buNone/>
            </a:pPr>
            <a:r>
              <a:rPr lang="en-US" sz="1800" i="1" dirty="0">
                <a:solidFill>
                  <a:srgbClr val="F68F00"/>
                </a:solidFill>
              </a:rPr>
              <a:t>To compare and appraise existing models of primary care </a:t>
            </a:r>
            <a:br>
              <a:rPr lang="en-US" sz="1800" i="1" dirty="0">
                <a:solidFill>
                  <a:srgbClr val="F68F00"/>
                </a:solidFill>
              </a:rPr>
            </a:br>
            <a:r>
              <a:rPr lang="en-US" sz="1800" i="1" dirty="0">
                <a:solidFill>
                  <a:srgbClr val="F68F00"/>
                </a:solidFill>
              </a:rPr>
              <a:t>for children among 30 EU/EEA countries</a:t>
            </a:r>
          </a:p>
        </p:txBody>
      </p:sp>
      <p:sp>
        <p:nvSpPr>
          <p:cNvPr id="9" name="Freccia in giù 8"/>
          <p:cNvSpPr/>
          <p:nvPr/>
        </p:nvSpPr>
        <p:spPr>
          <a:xfrm>
            <a:off x="4394670" y="1459902"/>
            <a:ext cx="363474" cy="463776"/>
          </a:xfrm>
          <a:prstGeom prst="downArrow">
            <a:avLst/>
          </a:prstGeom>
          <a:solidFill>
            <a:srgbClr val="F68F00"/>
          </a:solid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dirty="0"/>
          </a:p>
        </p:txBody>
      </p:sp>
      <p:pic>
        <p:nvPicPr>
          <p:cNvPr id="2050" name="Picture 2" descr="C:\Users\utente\Desktop\eacce439-a4d9-4071-bc5a-a90ee399c774.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656" t="12701" r="18294"/>
          <a:stretch/>
        </p:blipFill>
        <p:spPr bwMode="auto">
          <a:xfrm>
            <a:off x="5586462" y="1413456"/>
            <a:ext cx="3306018" cy="2684854"/>
          </a:xfrm>
          <a:prstGeom prst="rect">
            <a:avLst/>
          </a:prstGeom>
          <a:noFill/>
          <a:extLst>
            <a:ext uri="{909E8E84-426E-40DD-AFC4-6F175D3DCCD1}">
              <a14:hiddenFill xmlns:a14="http://schemas.microsoft.com/office/drawing/2010/main">
                <a:solidFill>
                  <a:srgbClr val="FFFFFF"/>
                </a:solidFill>
              </a14:hiddenFill>
            </a:ext>
          </a:extLst>
        </p:spPr>
      </p:pic>
      <p:sp>
        <p:nvSpPr>
          <p:cNvPr id="8" name="Segnaposto contenuto 2"/>
          <p:cNvSpPr txBox="1">
            <a:spLocks/>
          </p:cNvSpPr>
          <p:nvPr/>
        </p:nvSpPr>
        <p:spPr>
          <a:xfrm>
            <a:off x="251520" y="1614034"/>
            <a:ext cx="5046910" cy="2484276"/>
          </a:xfrm>
          <a:prstGeom prst="rect">
            <a:avLst/>
          </a:prstGeom>
          <a:noFill/>
        </p:spPr>
        <p:txBody>
          <a:bodyPr vert="horz" lIns="68579" tIns="34289" rIns="68579" bIns="34289"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dirty="0"/>
              <a:t>On a wide range of child care topics:</a:t>
            </a:r>
          </a:p>
          <a:p>
            <a:pPr marL="719138" indent="-363538"/>
            <a:r>
              <a:rPr lang="en-US" sz="1600" dirty="0"/>
              <a:t>Primary care </a:t>
            </a:r>
          </a:p>
          <a:p>
            <a:pPr marL="719138" indent="-363538"/>
            <a:r>
              <a:rPr lang="en-US" sz="1600" dirty="0"/>
              <a:t>Complex care </a:t>
            </a:r>
          </a:p>
          <a:p>
            <a:pPr marL="719138" indent="-363538"/>
            <a:r>
              <a:rPr lang="en-US" sz="1600" dirty="0"/>
              <a:t>School health services </a:t>
            </a:r>
          </a:p>
          <a:p>
            <a:pPr marL="719138" indent="-363538"/>
            <a:r>
              <a:rPr lang="en-US" sz="1600" dirty="0"/>
              <a:t>Quality of care assessment</a:t>
            </a:r>
          </a:p>
          <a:p>
            <a:pPr marL="719138" indent="-363538"/>
            <a:r>
              <a:rPr lang="en-US" sz="1600" dirty="0"/>
              <a:t>Economic and skills analysis </a:t>
            </a:r>
          </a:p>
          <a:p>
            <a:pPr marL="719138" indent="-363538"/>
            <a:r>
              <a:rPr lang="en-US" sz="1600" dirty="0"/>
              <a:t>Equity</a:t>
            </a:r>
          </a:p>
          <a:p>
            <a:pPr marL="719138" indent="-363538"/>
            <a:r>
              <a:rPr lang="en-US" sz="1600" dirty="0"/>
              <a:t>Use of Electronic health records</a:t>
            </a:r>
          </a:p>
        </p:txBody>
      </p:sp>
      <p:sp>
        <p:nvSpPr>
          <p:cNvPr id="4" name="Rettangolo con angoli arrotondati 3">
            <a:extLst>
              <a:ext uri="{FF2B5EF4-FFF2-40B4-BE49-F238E27FC236}">
                <a16:creationId xmlns:a16="http://schemas.microsoft.com/office/drawing/2014/main" id="{F6713FE3-8971-4CC0-8C74-8E9663CB4C68}"/>
              </a:ext>
            </a:extLst>
          </p:cNvPr>
          <p:cNvSpPr/>
          <p:nvPr/>
        </p:nvSpPr>
        <p:spPr>
          <a:xfrm>
            <a:off x="535433" y="2801524"/>
            <a:ext cx="3012923" cy="299213"/>
          </a:xfrm>
          <a:prstGeom prst="roundRect">
            <a:avLst/>
          </a:prstGeom>
          <a:noFill/>
          <a:ln>
            <a:solidFill>
              <a:srgbClr val="F68F00"/>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dirty="0"/>
          </a:p>
        </p:txBody>
      </p:sp>
    </p:spTree>
    <p:custDataLst>
      <p:tags r:id="rId1"/>
    </p:custDataLst>
    <p:extLst>
      <p:ext uri="{BB962C8B-B14F-4D97-AF65-F5344CB8AC3E}">
        <p14:creationId xmlns:p14="http://schemas.microsoft.com/office/powerpoint/2010/main" val="1492073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AA7C04-8CA4-4DA3-B2CB-263F7E660397}"/>
              </a:ext>
            </a:extLst>
          </p:cNvPr>
          <p:cNvSpPr>
            <a:spLocks noGrp="1"/>
          </p:cNvSpPr>
          <p:nvPr>
            <p:ph type="title"/>
          </p:nvPr>
        </p:nvSpPr>
        <p:spPr/>
        <p:txBody>
          <a:bodyPr/>
          <a:lstStyle/>
          <a:p>
            <a:r>
              <a:rPr lang="it-IT" dirty="0"/>
              <a:t>Background </a:t>
            </a:r>
          </a:p>
        </p:txBody>
      </p:sp>
      <p:sp>
        <p:nvSpPr>
          <p:cNvPr id="3" name="Segnaposto contenuto 2">
            <a:extLst>
              <a:ext uri="{FF2B5EF4-FFF2-40B4-BE49-F238E27FC236}">
                <a16:creationId xmlns:a16="http://schemas.microsoft.com/office/drawing/2014/main" id="{235F6EBA-7FD6-4FDC-A19E-0FE5F609CC1D}"/>
              </a:ext>
            </a:extLst>
          </p:cNvPr>
          <p:cNvSpPr>
            <a:spLocks noGrp="1"/>
          </p:cNvSpPr>
          <p:nvPr>
            <p:ph idx="1"/>
          </p:nvPr>
        </p:nvSpPr>
        <p:spPr>
          <a:xfrm>
            <a:off x="251520" y="627534"/>
            <a:ext cx="8640960" cy="1224136"/>
          </a:xfrm>
        </p:spPr>
        <p:txBody>
          <a:bodyPr>
            <a:noAutofit/>
          </a:bodyPr>
          <a:lstStyle/>
          <a:p>
            <a:r>
              <a:rPr lang="en-GB" sz="1600" dirty="0"/>
              <a:t>Different International Organization (WHO, OECD, EU) have </a:t>
            </a:r>
            <a:r>
              <a:rPr lang="en-GB" sz="1600" dirty="0">
                <a:solidFill>
                  <a:srgbClr val="F68F00"/>
                </a:solidFill>
              </a:rPr>
              <a:t>set the principles </a:t>
            </a:r>
            <a:r>
              <a:rPr lang="en-GB" sz="1600" dirty="0"/>
              <a:t>on which child health care should be based and the </a:t>
            </a:r>
            <a:r>
              <a:rPr lang="en-GB" sz="1600" dirty="0">
                <a:solidFill>
                  <a:srgbClr val="F68F00"/>
                </a:solidFill>
              </a:rPr>
              <a:t>need for monitoring activities </a:t>
            </a:r>
            <a:r>
              <a:rPr lang="en-GB" sz="1600" dirty="0"/>
              <a:t>to evaluate their fulfilments </a:t>
            </a:r>
          </a:p>
          <a:p>
            <a:endParaRPr lang="en-GB" sz="1000" dirty="0"/>
          </a:p>
          <a:p>
            <a:r>
              <a:rPr lang="en-GB" sz="1600" dirty="0"/>
              <a:t>Despite differences in the selections of quality measures, </a:t>
            </a:r>
            <a:r>
              <a:rPr lang="en-GB" sz="1600" dirty="0">
                <a:solidFill>
                  <a:srgbClr val="F68F00"/>
                </a:solidFill>
              </a:rPr>
              <a:t>specific areas of concern </a:t>
            </a:r>
            <a:r>
              <a:rPr lang="en-GB" sz="1600" dirty="0"/>
              <a:t>are emerging as well as the </a:t>
            </a:r>
            <a:r>
              <a:rPr lang="en-GB" sz="1600" dirty="0">
                <a:solidFill>
                  <a:srgbClr val="F68F00"/>
                </a:solidFill>
              </a:rPr>
              <a:t>necessity of a life-course </a:t>
            </a:r>
            <a:r>
              <a:rPr lang="en-GB" sz="1600" dirty="0"/>
              <a:t>approach</a:t>
            </a:r>
          </a:p>
          <a:p>
            <a:endParaRPr lang="en-US" sz="1600" dirty="0"/>
          </a:p>
        </p:txBody>
      </p:sp>
      <p:sp>
        <p:nvSpPr>
          <p:cNvPr id="5" name="Rettangolo 4"/>
          <p:cNvSpPr/>
          <p:nvPr/>
        </p:nvSpPr>
        <p:spPr>
          <a:xfrm>
            <a:off x="263552" y="2506824"/>
            <a:ext cx="8604448" cy="1791260"/>
          </a:xfrm>
          <a:prstGeom prst="rect">
            <a:avLst/>
          </a:prstGeom>
        </p:spPr>
        <p:txBody>
          <a:bodyPr wrap="square">
            <a:spAutoFit/>
          </a:bodyPr>
          <a:lstStyle/>
          <a:p>
            <a:pPr marL="257168" lvl="0" indent="-257168">
              <a:spcBef>
                <a:spcPct val="20000"/>
              </a:spcBef>
              <a:buFont typeface="Arial" panose="020B0604020202020204" pitchFamily="34" charset="0"/>
              <a:buChar char="•"/>
            </a:pPr>
            <a:r>
              <a:rPr lang="en-US" sz="1600" dirty="0">
                <a:solidFill>
                  <a:srgbClr val="F68F00"/>
                </a:solidFill>
              </a:rPr>
              <a:t>Monitoring the progress achieved by each country to improve child health care </a:t>
            </a:r>
            <a:r>
              <a:rPr lang="en-US" sz="1600" dirty="0">
                <a:solidFill>
                  <a:prstClr val="black"/>
                </a:solidFill>
              </a:rPr>
              <a:t>is under investigated</a:t>
            </a:r>
          </a:p>
          <a:p>
            <a:pPr marL="257168" lvl="0" indent="-257168">
              <a:spcBef>
                <a:spcPct val="20000"/>
              </a:spcBef>
              <a:buFont typeface="Arial" panose="020B0604020202020204" pitchFamily="34" charset="0"/>
              <a:buChar char="•"/>
            </a:pPr>
            <a:endParaRPr lang="en-US" sz="1000" dirty="0">
              <a:solidFill>
                <a:prstClr val="black"/>
              </a:solidFill>
            </a:endParaRPr>
          </a:p>
          <a:p>
            <a:pPr marL="257168" lvl="0" indent="-257168">
              <a:spcBef>
                <a:spcPct val="20000"/>
              </a:spcBef>
              <a:buFont typeface="Arial" panose="020B0604020202020204" pitchFamily="34" charset="0"/>
              <a:buChar char="•"/>
            </a:pPr>
            <a:r>
              <a:rPr lang="en-GB" sz="1600" dirty="0">
                <a:solidFill>
                  <a:srgbClr val="F68F00"/>
                </a:solidFill>
              </a:rPr>
              <a:t>Little is known about the routine adoption of measures </a:t>
            </a:r>
            <a:r>
              <a:rPr lang="en-GB" sz="1600" dirty="0">
                <a:solidFill>
                  <a:prstClr val="black"/>
                </a:solidFill>
              </a:rPr>
              <a:t>by national/regional health assessment agencies </a:t>
            </a:r>
          </a:p>
          <a:p>
            <a:pPr marL="257168" lvl="0" indent="-257168">
              <a:spcBef>
                <a:spcPct val="20000"/>
              </a:spcBef>
              <a:buFont typeface="Arial" panose="020B0604020202020204" pitchFamily="34" charset="0"/>
              <a:buChar char="•"/>
            </a:pPr>
            <a:endParaRPr lang="it-IT" sz="1000" dirty="0">
              <a:solidFill>
                <a:prstClr val="black"/>
              </a:solidFill>
            </a:endParaRPr>
          </a:p>
          <a:p>
            <a:pPr algn="ctr">
              <a:spcBef>
                <a:spcPct val="20000"/>
              </a:spcBef>
            </a:pPr>
            <a:r>
              <a:rPr lang="en-GB" sz="1600" i="1" dirty="0">
                <a:solidFill>
                  <a:srgbClr val="368E36"/>
                </a:solidFill>
              </a:rPr>
              <a:t>This is particularly true considering paediatric care</a:t>
            </a:r>
          </a:p>
        </p:txBody>
      </p:sp>
      <p:sp>
        <p:nvSpPr>
          <p:cNvPr id="7" name="Freccia in giù 6"/>
          <p:cNvSpPr/>
          <p:nvPr/>
        </p:nvSpPr>
        <p:spPr>
          <a:xfrm>
            <a:off x="4394670" y="1943818"/>
            <a:ext cx="363474" cy="470858"/>
          </a:xfrm>
          <a:prstGeom prst="downArrow">
            <a:avLst/>
          </a:prstGeom>
          <a:solidFill>
            <a:srgbClr val="F68F00"/>
          </a:solid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dirty="0"/>
          </a:p>
        </p:txBody>
      </p:sp>
      <p:sp>
        <p:nvSpPr>
          <p:cNvPr id="6" name="Rettangolo 5">
            <a:extLst>
              <a:ext uri="{FF2B5EF4-FFF2-40B4-BE49-F238E27FC236}">
                <a16:creationId xmlns:a16="http://schemas.microsoft.com/office/drawing/2014/main" id="{B32ABBE3-45B8-4918-8A2D-E0D10FDE655D}"/>
              </a:ext>
            </a:extLst>
          </p:cNvPr>
          <p:cNvSpPr/>
          <p:nvPr/>
        </p:nvSpPr>
        <p:spPr>
          <a:xfrm>
            <a:off x="4792519" y="2009970"/>
            <a:ext cx="934038" cy="338554"/>
          </a:xfrm>
          <a:prstGeom prst="rect">
            <a:avLst/>
          </a:prstGeom>
        </p:spPr>
        <p:txBody>
          <a:bodyPr wrap="none">
            <a:spAutoFit/>
          </a:bodyPr>
          <a:lstStyle/>
          <a:p>
            <a:r>
              <a:rPr lang="en-US" sz="1600" i="1" dirty="0">
                <a:solidFill>
                  <a:srgbClr val="C00000"/>
                </a:solidFill>
              </a:rPr>
              <a:t>However</a:t>
            </a:r>
            <a:endParaRPr lang="it-IT" i="1" dirty="0">
              <a:solidFill>
                <a:srgbClr val="C00000"/>
              </a:solidFill>
            </a:endParaRPr>
          </a:p>
        </p:txBody>
      </p:sp>
    </p:spTree>
    <p:extLst>
      <p:ext uri="{BB962C8B-B14F-4D97-AF65-F5344CB8AC3E}">
        <p14:creationId xmlns:p14="http://schemas.microsoft.com/office/powerpoint/2010/main" val="3220611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A9BB9D-D8FA-41FC-9B0F-D77A368BF28B}"/>
              </a:ext>
            </a:extLst>
          </p:cNvPr>
          <p:cNvSpPr>
            <a:spLocks noGrp="1"/>
          </p:cNvSpPr>
          <p:nvPr>
            <p:ph type="title"/>
          </p:nvPr>
        </p:nvSpPr>
        <p:spPr/>
        <p:txBody>
          <a:bodyPr/>
          <a:lstStyle/>
          <a:p>
            <a:r>
              <a:rPr lang="en-US" dirty="0"/>
              <a:t>Methodology: Data collection</a:t>
            </a:r>
          </a:p>
        </p:txBody>
      </p:sp>
      <p:sp>
        <p:nvSpPr>
          <p:cNvPr id="3" name="Segnaposto contenuto 2">
            <a:extLst>
              <a:ext uri="{FF2B5EF4-FFF2-40B4-BE49-F238E27FC236}">
                <a16:creationId xmlns:a16="http://schemas.microsoft.com/office/drawing/2014/main" id="{6F541792-D086-47E0-98B2-69F1A669EF7B}"/>
              </a:ext>
            </a:extLst>
          </p:cNvPr>
          <p:cNvSpPr>
            <a:spLocks noGrp="1"/>
          </p:cNvSpPr>
          <p:nvPr>
            <p:ph idx="1"/>
          </p:nvPr>
        </p:nvSpPr>
        <p:spPr>
          <a:xfrm>
            <a:off x="251520" y="1131590"/>
            <a:ext cx="8640960" cy="3888432"/>
          </a:xfrm>
        </p:spPr>
        <p:txBody>
          <a:bodyPr>
            <a:noAutofit/>
          </a:bodyPr>
          <a:lstStyle/>
          <a:p>
            <a:r>
              <a:rPr lang="en-US" sz="1800" dirty="0">
                <a:solidFill>
                  <a:srgbClr val="F68F00"/>
                </a:solidFill>
              </a:rPr>
              <a:t>Agencies</a:t>
            </a:r>
            <a:r>
              <a:rPr lang="en-US" sz="1800" dirty="0"/>
              <a:t> in charge of the evaluation of quality of child care at national and/or local level </a:t>
            </a:r>
          </a:p>
          <a:p>
            <a:pPr lvl="1"/>
            <a:r>
              <a:rPr lang="en-US" sz="1600" dirty="0"/>
              <a:t>27 CAs responded to the questionnaire</a:t>
            </a:r>
          </a:p>
          <a:p>
            <a:pPr lvl="1"/>
            <a:r>
              <a:rPr lang="en-US" sz="1600" b="1" dirty="0">
                <a:solidFill>
                  <a:srgbClr val="368E36"/>
                </a:solidFill>
              </a:rPr>
              <a:t>23 CAs reported having a system in place</a:t>
            </a:r>
          </a:p>
          <a:p>
            <a:pPr lvl="1"/>
            <a:endParaRPr lang="en-US" sz="1800" dirty="0"/>
          </a:p>
          <a:p>
            <a:r>
              <a:rPr lang="en-US" sz="1800" dirty="0">
                <a:solidFill>
                  <a:srgbClr val="F68F00"/>
                </a:solidFill>
              </a:rPr>
              <a:t>Measures</a:t>
            </a:r>
            <a:r>
              <a:rPr lang="en-US" sz="1800" dirty="0"/>
              <a:t> adopted to assess the quality of childcare</a:t>
            </a:r>
          </a:p>
          <a:p>
            <a:pPr lvl="1"/>
            <a:r>
              <a:rPr lang="en-US" sz="1600" dirty="0"/>
              <a:t>872 measures reported in total (307 directly; 565 from documents) </a:t>
            </a:r>
          </a:p>
          <a:p>
            <a:pPr lvl="1"/>
            <a:r>
              <a:rPr lang="en-US" sz="1600" b="1" dirty="0">
                <a:solidFill>
                  <a:srgbClr val="368E36"/>
                </a:solidFill>
              </a:rPr>
              <a:t>352 measures excluding duplicates  </a:t>
            </a:r>
          </a:p>
          <a:p>
            <a:pPr marL="342891" lvl="1" indent="0">
              <a:buNone/>
            </a:pPr>
            <a:endParaRPr lang="en-US" sz="1800" dirty="0"/>
          </a:p>
          <a:p>
            <a:r>
              <a:rPr lang="en-US" sz="1800" dirty="0"/>
              <a:t>Preliminary results were </a:t>
            </a:r>
            <a:r>
              <a:rPr lang="en-US" sz="1800" dirty="0">
                <a:solidFill>
                  <a:srgbClr val="F68F00"/>
                </a:solidFill>
              </a:rPr>
              <a:t>sent back to CAs </a:t>
            </a:r>
            <a:r>
              <a:rPr lang="en-US" sz="1800" dirty="0"/>
              <a:t>to check, update and clarify potential ambiguities</a:t>
            </a:r>
          </a:p>
        </p:txBody>
      </p:sp>
    </p:spTree>
    <p:extLst>
      <p:ext uri="{BB962C8B-B14F-4D97-AF65-F5344CB8AC3E}">
        <p14:creationId xmlns:p14="http://schemas.microsoft.com/office/powerpoint/2010/main" val="3291695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A9BB9D-D8FA-41FC-9B0F-D77A368BF28B}"/>
              </a:ext>
            </a:extLst>
          </p:cNvPr>
          <p:cNvSpPr>
            <a:spLocks noGrp="1"/>
          </p:cNvSpPr>
          <p:nvPr>
            <p:ph type="title"/>
          </p:nvPr>
        </p:nvSpPr>
        <p:spPr/>
        <p:txBody>
          <a:bodyPr/>
          <a:lstStyle/>
          <a:p>
            <a:r>
              <a:rPr lang="en-US" dirty="0"/>
              <a:t>Methodology: Conceptual Map</a:t>
            </a:r>
          </a:p>
        </p:txBody>
      </p:sp>
      <p:pic>
        <p:nvPicPr>
          <p:cNvPr id="5" name="Immagine 4"/>
          <p:cNvPicPr>
            <a:picLocks noChangeAspect="1"/>
          </p:cNvPicPr>
          <p:nvPr/>
        </p:nvPicPr>
        <p:blipFill rotWithShape="1">
          <a:blip r:embed="rId3" cstate="print">
            <a:extLst>
              <a:ext uri="{28A0092B-C50C-407E-A947-70E740481C1C}">
                <a14:useLocalDpi xmlns:a14="http://schemas.microsoft.com/office/drawing/2010/main" val="0"/>
              </a:ext>
            </a:extLst>
          </a:blip>
          <a:srcRect l="-7492" r="-6518"/>
          <a:stretch/>
        </p:blipFill>
        <p:spPr bwMode="auto">
          <a:xfrm>
            <a:off x="107504" y="555526"/>
            <a:ext cx="8856984" cy="4551363"/>
          </a:xfrm>
          <a:prstGeom prst="rect">
            <a:avLst/>
          </a:prstGeom>
          <a:solidFill>
            <a:schemeClr val="bg1"/>
          </a:solidFill>
        </p:spPr>
      </p:pic>
    </p:spTree>
    <p:extLst>
      <p:ext uri="{BB962C8B-B14F-4D97-AF65-F5344CB8AC3E}">
        <p14:creationId xmlns:p14="http://schemas.microsoft.com/office/powerpoint/2010/main" val="2878350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4EC5A8-8EC3-4071-A586-63C944226FB7}"/>
              </a:ext>
            </a:extLst>
          </p:cNvPr>
          <p:cNvSpPr>
            <a:spLocks noGrp="1"/>
          </p:cNvSpPr>
          <p:nvPr>
            <p:ph type="title"/>
          </p:nvPr>
        </p:nvSpPr>
        <p:spPr/>
        <p:txBody>
          <a:bodyPr/>
          <a:lstStyle/>
          <a:p>
            <a:r>
              <a:rPr lang="en-US" dirty="0"/>
              <a:t>Aim of our work</a:t>
            </a:r>
          </a:p>
        </p:txBody>
      </p:sp>
      <p:sp>
        <p:nvSpPr>
          <p:cNvPr id="3" name="Segnaposto contenuto 2">
            <a:extLst>
              <a:ext uri="{FF2B5EF4-FFF2-40B4-BE49-F238E27FC236}">
                <a16:creationId xmlns:a16="http://schemas.microsoft.com/office/drawing/2014/main" id="{29337C6D-67E9-4502-9262-6DE336C7F821}"/>
              </a:ext>
            </a:extLst>
          </p:cNvPr>
          <p:cNvSpPr>
            <a:spLocks noGrp="1"/>
          </p:cNvSpPr>
          <p:nvPr>
            <p:ph idx="1"/>
          </p:nvPr>
        </p:nvSpPr>
        <p:spPr>
          <a:xfrm>
            <a:off x="251520" y="843558"/>
            <a:ext cx="7200800" cy="1440160"/>
          </a:xfrm>
        </p:spPr>
        <p:txBody>
          <a:bodyPr>
            <a:noAutofit/>
          </a:bodyPr>
          <a:lstStyle/>
          <a:p>
            <a:r>
              <a:rPr lang="en-GB" sz="1800" dirty="0"/>
              <a:t>Determine the </a:t>
            </a:r>
            <a:r>
              <a:rPr lang="en-GB" sz="1800" dirty="0">
                <a:solidFill>
                  <a:srgbClr val="F68F00"/>
                </a:solidFill>
              </a:rPr>
              <a:t>level of convergence </a:t>
            </a:r>
            <a:r>
              <a:rPr lang="en-GB" sz="1800" dirty="0"/>
              <a:t>in the use of common measures to investigate the prevailing aspects of child quality of care </a:t>
            </a:r>
          </a:p>
          <a:p>
            <a:endParaRPr lang="en-GB" sz="1200" dirty="0"/>
          </a:p>
          <a:p>
            <a:r>
              <a:rPr lang="en-GB" sz="1800" dirty="0"/>
              <a:t>Detect</a:t>
            </a:r>
            <a:r>
              <a:rPr lang="en-GB" sz="1800" dirty="0">
                <a:solidFill>
                  <a:schemeClr val="accent6"/>
                </a:solidFill>
              </a:rPr>
              <a:t> specificities </a:t>
            </a:r>
            <a:r>
              <a:rPr lang="en-GB" sz="1800" dirty="0"/>
              <a:t>that may shed light to a multi-dimensional approach of the evaluation of child health care </a:t>
            </a:r>
          </a:p>
          <a:p>
            <a:pPr marL="0" indent="0">
              <a:buNone/>
            </a:pPr>
            <a:endParaRPr lang="en-GB" sz="1200" dirty="0"/>
          </a:p>
        </p:txBody>
      </p:sp>
      <p:sp>
        <p:nvSpPr>
          <p:cNvPr id="6" name="Rettangolo 5"/>
          <p:cNvSpPr/>
          <p:nvPr/>
        </p:nvSpPr>
        <p:spPr>
          <a:xfrm>
            <a:off x="1691680" y="3435846"/>
            <a:ext cx="5760640" cy="701731"/>
          </a:xfrm>
          <a:prstGeom prst="rect">
            <a:avLst/>
          </a:prstGeom>
        </p:spPr>
        <p:txBody>
          <a:bodyPr wrap="square">
            <a:spAutoFit/>
          </a:bodyPr>
          <a:lstStyle/>
          <a:p>
            <a:pPr lvl="0" algn="ctr">
              <a:spcBef>
                <a:spcPct val="20000"/>
              </a:spcBef>
            </a:pPr>
            <a:r>
              <a:rPr lang="en-GB" sz="1800" dirty="0">
                <a:solidFill>
                  <a:prstClr val="black"/>
                </a:solidFill>
              </a:rPr>
              <a:t>Analyse and compare practices </a:t>
            </a:r>
          </a:p>
          <a:p>
            <a:pPr lvl="0" algn="ctr">
              <a:spcBef>
                <a:spcPct val="20000"/>
              </a:spcBef>
            </a:pPr>
            <a:r>
              <a:rPr lang="en-GB" sz="1800" dirty="0">
                <a:solidFill>
                  <a:prstClr val="black"/>
                </a:solidFill>
              </a:rPr>
              <a:t>providing insights on the </a:t>
            </a:r>
            <a:r>
              <a:rPr lang="en-GB" sz="1800" dirty="0">
                <a:solidFill>
                  <a:srgbClr val="F79646"/>
                </a:solidFill>
              </a:rPr>
              <a:t>priority posed in each country </a:t>
            </a:r>
          </a:p>
        </p:txBody>
      </p:sp>
      <p:sp>
        <p:nvSpPr>
          <p:cNvPr id="8" name="Freccia in giù 7"/>
          <p:cNvSpPr/>
          <p:nvPr/>
        </p:nvSpPr>
        <p:spPr>
          <a:xfrm>
            <a:off x="4394670" y="3075806"/>
            <a:ext cx="363474" cy="373419"/>
          </a:xfrm>
          <a:prstGeom prst="downArrow">
            <a:avLst/>
          </a:prstGeom>
          <a:solidFill>
            <a:srgbClr val="F68F00"/>
          </a:solid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dirty="0"/>
          </a:p>
        </p:txBody>
      </p:sp>
      <p:sp>
        <p:nvSpPr>
          <p:cNvPr id="4" name="Parentesi graffa chiusa 3">
            <a:extLst>
              <a:ext uri="{FF2B5EF4-FFF2-40B4-BE49-F238E27FC236}">
                <a16:creationId xmlns:a16="http://schemas.microsoft.com/office/drawing/2014/main" id="{39180092-E8E0-44D8-A0B1-339181965F36}"/>
              </a:ext>
            </a:extLst>
          </p:cNvPr>
          <p:cNvSpPr/>
          <p:nvPr/>
        </p:nvSpPr>
        <p:spPr>
          <a:xfrm>
            <a:off x="7092280" y="843558"/>
            <a:ext cx="432048" cy="1440160"/>
          </a:xfrm>
          <a:prstGeom prst="rightBrace">
            <a:avLst>
              <a:gd name="adj1" fmla="val 83333"/>
              <a:gd name="adj2" fmla="val 50000"/>
            </a:avLst>
          </a:prstGeom>
          <a:ln>
            <a:solidFill>
              <a:srgbClr val="368E3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7" name="Rettangolo 6">
            <a:extLst>
              <a:ext uri="{FF2B5EF4-FFF2-40B4-BE49-F238E27FC236}">
                <a16:creationId xmlns:a16="http://schemas.microsoft.com/office/drawing/2014/main" id="{CD030CC9-0AE2-448F-9D9F-828C960A6467}"/>
              </a:ext>
            </a:extLst>
          </p:cNvPr>
          <p:cNvSpPr/>
          <p:nvPr/>
        </p:nvSpPr>
        <p:spPr>
          <a:xfrm>
            <a:off x="7524328" y="1378610"/>
            <a:ext cx="1547664" cy="369332"/>
          </a:xfrm>
          <a:prstGeom prst="rect">
            <a:avLst/>
          </a:prstGeom>
        </p:spPr>
        <p:txBody>
          <a:bodyPr wrap="square">
            <a:spAutoFit/>
          </a:bodyPr>
          <a:lstStyle/>
          <a:p>
            <a:pPr lvl="0">
              <a:spcBef>
                <a:spcPct val="20000"/>
              </a:spcBef>
            </a:pPr>
            <a:r>
              <a:rPr lang="en-GB" sz="1800" dirty="0">
                <a:solidFill>
                  <a:srgbClr val="368E36"/>
                </a:solidFill>
              </a:rPr>
              <a:t>Sparsity Index</a:t>
            </a:r>
          </a:p>
        </p:txBody>
      </p:sp>
      <p:sp>
        <p:nvSpPr>
          <p:cNvPr id="11" name="Rettangolo 10">
            <a:extLst>
              <a:ext uri="{FF2B5EF4-FFF2-40B4-BE49-F238E27FC236}">
                <a16:creationId xmlns:a16="http://schemas.microsoft.com/office/drawing/2014/main" id="{B7DBFC9E-BDE5-41FF-B479-A2ACF3FE7D6B}"/>
              </a:ext>
            </a:extLst>
          </p:cNvPr>
          <p:cNvSpPr/>
          <p:nvPr/>
        </p:nvSpPr>
        <p:spPr>
          <a:xfrm>
            <a:off x="231172" y="2429475"/>
            <a:ext cx="6678488" cy="646331"/>
          </a:xfrm>
          <a:prstGeom prst="rect">
            <a:avLst/>
          </a:prstGeom>
        </p:spPr>
        <p:txBody>
          <a:bodyPr wrap="square">
            <a:spAutoFit/>
          </a:bodyPr>
          <a:lstStyle/>
          <a:p>
            <a:pPr marL="257168" lvl="0" indent="-257168">
              <a:spcBef>
                <a:spcPct val="20000"/>
              </a:spcBef>
              <a:buFont typeface="Arial" panose="020B0604020202020204" pitchFamily="34" charset="0"/>
              <a:buChar char="•"/>
            </a:pPr>
            <a:r>
              <a:rPr lang="en-US" sz="1800" dirty="0">
                <a:solidFill>
                  <a:prstClr val="black"/>
                </a:solidFill>
              </a:rPr>
              <a:t>Investigate the </a:t>
            </a:r>
            <a:r>
              <a:rPr lang="en-US" sz="1800" dirty="0">
                <a:solidFill>
                  <a:srgbClr val="F68F00"/>
                </a:solidFill>
              </a:rPr>
              <a:t>coverage of child age ranges </a:t>
            </a:r>
            <a:r>
              <a:rPr lang="en-US" sz="1800" dirty="0">
                <a:solidFill>
                  <a:prstClr val="black"/>
                </a:solidFill>
              </a:rPr>
              <a:t>to capture the level of child invisibility</a:t>
            </a:r>
          </a:p>
        </p:txBody>
      </p:sp>
    </p:spTree>
    <p:extLst>
      <p:ext uri="{BB962C8B-B14F-4D97-AF65-F5344CB8AC3E}">
        <p14:creationId xmlns:p14="http://schemas.microsoft.com/office/powerpoint/2010/main" val="6531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4" grpId="0" animBg="1"/>
      <p:bldP spid="7"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643DB-E189-4C0F-A4C5-B325ED073872}"/>
              </a:ext>
            </a:extLst>
          </p:cNvPr>
          <p:cNvSpPr>
            <a:spLocks noGrp="1"/>
          </p:cNvSpPr>
          <p:nvPr>
            <p:ph type="title"/>
          </p:nvPr>
        </p:nvSpPr>
        <p:spPr/>
        <p:txBody>
          <a:bodyPr/>
          <a:lstStyle/>
          <a:p>
            <a:r>
              <a:rPr lang="en-US" dirty="0"/>
              <a:t>Results: </a:t>
            </a:r>
            <a:r>
              <a:rPr lang="en-US" i="1" dirty="0"/>
              <a:t>Quantity and distribution of measures</a:t>
            </a:r>
            <a:endParaRPr lang="en-US" dirty="0"/>
          </a:p>
        </p:txBody>
      </p:sp>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t="-4516" b="4878"/>
          <a:stretch/>
        </p:blipFill>
        <p:spPr bwMode="auto">
          <a:xfrm>
            <a:off x="113854" y="627534"/>
            <a:ext cx="5029899" cy="3006575"/>
          </a:xfrm>
          <a:prstGeom prst="rect">
            <a:avLst/>
          </a:prstGeom>
          <a:solidFill>
            <a:schemeClr val="bg1"/>
          </a:solidFill>
          <a:ln>
            <a:solidFill>
              <a:schemeClr val="accent3">
                <a:lumMod val="50000"/>
              </a:schemeClr>
            </a:solidFill>
          </a:ln>
        </p:spPr>
      </p:pic>
      <p:sp>
        <p:nvSpPr>
          <p:cNvPr id="5" name="Rettangolo 4"/>
          <p:cNvSpPr/>
          <p:nvPr/>
        </p:nvSpPr>
        <p:spPr>
          <a:xfrm>
            <a:off x="1331640" y="1063330"/>
            <a:ext cx="3698259" cy="584775"/>
          </a:xfrm>
          <a:prstGeom prst="rect">
            <a:avLst/>
          </a:prstGeom>
          <a:solidFill>
            <a:schemeClr val="bg1">
              <a:alpha val="90000"/>
            </a:schemeClr>
          </a:solidFill>
        </p:spPr>
        <p:txBody>
          <a:bodyPr wrap="square">
            <a:spAutoFit/>
          </a:bodyPr>
          <a:lstStyle/>
          <a:p>
            <a:pPr algn="ctr"/>
            <a:r>
              <a:rPr lang="en-US" sz="1600" i="1" dirty="0">
                <a:solidFill>
                  <a:srgbClr val="F68F00"/>
                </a:solidFill>
              </a:rPr>
              <a:t>lack of common measures of </a:t>
            </a:r>
          </a:p>
          <a:p>
            <a:pPr algn="ctr"/>
            <a:r>
              <a:rPr lang="en-US" sz="1600" i="1" dirty="0">
                <a:solidFill>
                  <a:srgbClr val="F68F00"/>
                </a:solidFill>
              </a:rPr>
              <a:t>children’s health care quality in Europe</a:t>
            </a:r>
          </a:p>
        </p:txBody>
      </p:sp>
      <p:sp>
        <p:nvSpPr>
          <p:cNvPr id="6" name="Ovale 5"/>
          <p:cNvSpPr/>
          <p:nvPr/>
        </p:nvSpPr>
        <p:spPr>
          <a:xfrm>
            <a:off x="572875" y="687590"/>
            <a:ext cx="621099" cy="337351"/>
          </a:xfrm>
          <a:prstGeom prst="ellipse">
            <a:avLst/>
          </a:prstGeom>
          <a:noFill/>
          <a:ln>
            <a:solidFill>
              <a:srgbClr val="F68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e 6"/>
          <p:cNvSpPr/>
          <p:nvPr/>
        </p:nvSpPr>
        <p:spPr>
          <a:xfrm>
            <a:off x="3607300" y="2948162"/>
            <a:ext cx="1512168" cy="337351"/>
          </a:xfrm>
          <a:prstGeom prst="ellipse">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Immagine 7"/>
          <p:cNvPicPr/>
          <p:nvPr/>
        </p:nvPicPr>
        <p:blipFill rotWithShape="1">
          <a:blip r:embed="rId4" cstate="print">
            <a:extLst>
              <a:ext uri="{28A0092B-C50C-407E-A947-70E740481C1C}">
                <a14:useLocalDpi xmlns:a14="http://schemas.microsoft.com/office/drawing/2010/main" val="0"/>
              </a:ext>
            </a:extLst>
          </a:blip>
          <a:srcRect l="12726" t="9199" r="1092" b="8824"/>
          <a:stretch/>
        </p:blipFill>
        <p:spPr bwMode="auto">
          <a:xfrm>
            <a:off x="5724128" y="1247845"/>
            <a:ext cx="3343129" cy="1571419"/>
          </a:xfrm>
          <a:prstGeom prst="rect">
            <a:avLst/>
          </a:prstGeom>
          <a:noFill/>
          <a:ln>
            <a:solidFill>
              <a:srgbClr val="C00000"/>
            </a:solidFill>
          </a:ln>
          <a:extLst>
            <a:ext uri="{53640926-AAD7-44D8-BBD7-CCE9431645EC}">
              <a14:shadowObscured xmlns:a14="http://schemas.microsoft.com/office/drawing/2010/main"/>
            </a:ext>
          </a:extLst>
        </p:spPr>
      </p:pic>
      <p:sp>
        <p:nvSpPr>
          <p:cNvPr id="9" name="Rettangolo 8"/>
          <p:cNvSpPr/>
          <p:nvPr/>
        </p:nvSpPr>
        <p:spPr>
          <a:xfrm>
            <a:off x="5724128" y="2844721"/>
            <a:ext cx="3343129" cy="1077218"/>
          </a:xfrm>
          <a:prstGeom prst="rect">
            <a:avLst/>
          </a:prstGeom>
          <a:solidFill>
            <a:schemeClr val="bg1">
              <a:alpha val="90000"/>
            </a:schemeClr>
          </a:solidFill>
        </p:spPr>
        <p:txBody>
          <a:bodyPr wrap="square">
            <a:spAutoFit/>
          </a:bodyPr>
          <a:lstStyle/>
          <a:p>
            <a:pPr algn="ctr"/>
            <a:r>
              <a:rPr lang="en-US" sz="1600" i="1" dirty="0">
                <a:solidFill>
                  <a:srgbClr val="F68F00"/>
                </a:solidFill>
              </a:rPr>
              <a:t>amount of measures is not </a:t>
            </a:r>
          </a:p>
          <a:p>
            <a:pPr algn="ctr"/>
            <a:r>
              <a:rPr lang="en-US" sz="1600" i="1" dirty="0">
                <a:solidFill>
                  <a:srgbClr val="F68F00"/>
                </a:solidFill>
              </a:rPr>
              <a:t>equally distributed across countries</a:t>
            </a:r>
          </a:p>
          <a:p>
            <a:pPr algn="ctr"/>
            <a:r>
              <a:rPr lang="en-US" sz="1600" i="1" dirty="0">
                <a:solidFill>
                  <a:srgbClr val="368E36"/>
                </a:solidFill>
              </a:rPr>
              <a:t>Iceland = 6 measures</a:t>
            </a:r>
          </a:p>
          <a:p>
            <a:pPr algn="ctr"/>
            <a:r>
              <a:rPr lang="en-US" sz="1600" i="1" dirty="0">
                <a:solidFill>
                  <a:srgbClr val="368E36"/>
                </a:solidFill>
              </a:rPr>
              <a:t>UK = 130 measures </a:t>
            </a:r>
          </a:p>
        </p:txBody>
      </p:sp>
      <p:sp>
        <p:nvSpPr>
          <p:cNvPr id="10" name="Rettangolo 9"/>
          <p:cNvSpPr/>
          <p:nvPr/>
        </p:nvSpPr>
        <p:spPr>
          <a:xfrm>
            <a:off x="2610850" y="4011526"/>
            <a:ext cx="3502991" cy="830997"/>
          </a:xfrm>
          <a:prstGeom prst="rect">
            <a:avLst/>
          </a:prstGeom>
          <a:solidFill>
            <a:schemeClr val="bg1">
              <a:alpha val="90000"/>
            </a:schemeClr>
          </a:solidFill>
        </p:spPr>
        <p:txBody>
          <a:bodyPr wrap="square">
            <a:spAutoFit/>
          </a:bodyPr>
          <a:lstStyle/>
          <a:p>
            <a:pPr algn="ctr"/>
            <a:r>
              <a:rPr lang="en-US" sz="1600" dirty="0">
                <a:solidFill>
                  <a:srgbClr val="F68F00"/>
                </a:solidFill>
              </a:rPr>
              <a:t>Immunization rates/coverage</a:t>
            </a:r>
          </a:p>
          <a:p>
            <a:pPr algn="ctr"/>
            <a:r>
              <a:rPr lang="en-US" sz="1600" dirty="0">
                <a:solidFill>
                  <a:srgbClr val="F68F00"/>
                </a:solidFill>
              </a:rPr>
              <a:t>Infant Mortality per 1.000 live birth</a:t>
            </a:r>
          </a:p>
          <a:p>
            <a:pPr algn="ctr"/>
            <a:r>
              <a:rPr lang="en-US" sz="1600" dirty="0">
                <a:solidFill>
                  <a:srgbClr val="F68F00"/>
                </a:solidFill>
              </a:rPr>
              <a:t>Number of live births</a:t>
            </a:r>
            <a:endParaRPr lang="en-US" sz="1600" i="1" dirty="0">
              <a:solidFill>
                <a:srgbClr val="F68F00"/>
              </a:solidFill>
            </a:endParaRPr>
          </a:p>
        </p:txBody>
      </p:sp>
      <p:cxnSp>
        <p:nvCxnSpPr>
          <p:cNvPr id="11" name="Connettore 2 10"/>
          <p:cNvCxnSpPr>
            <a:stCxn id="7" idx="4"/>
            <a:endCxn id="17" idx="0"/>
          </p:cNvCxnSpPr>
          <p:nvPr/>
        </p:nvCxnSpPr>
        <p:spPr>
          <a:xfrm>
            <a:off x="4363384" y="3285513"/>
            <a:ext cx="2932" cy="645922"/>
          </a:xfrm>
          <a:prstGeom prst="straightConnector1">
            <a:avLst/>
          </a:prstGeom>
          <a:noFill/>
          <a:ln>
            <a:solidFill>
              <a:srgbClr val="368E36"/>
            </a:solidFill>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cxnSp>
      <p:sp>
        <p:nvSpPr>
          <p:cNvPr id="17" name="Ovale 16"/>
          <p:cNvSpPr/>
          <p:nvPr/>
        </p:nvSpPr>
        <p:spPr>
          <a:xfrm>
            <a:off x="2589194" y="3931435"/>
            <a:ext cx="3554243" cy="991178"/>
          </a:xfrm>
          <a:prstGeom prst="ellipse">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41325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643DB-E189-4C0F-A4C5-B325ED073872}"/>
              </a:ext>
            </a:extLst>
          </p:cNvPr>
          <p:cNvSpPr>
            <a:spLocks noGrp="1"/>
          </p:cNvSpPr>
          <p:nvPr>
            <p:ph type="title"/>
          </p:nvPr>
        </p:nvSpPr>
        <p:spPr>
          <a:xfrm>
            <a:off x="251520" y="83626"/>
            <a:ext cx="8640960" cy="435896"/>
          </a:xfrm>
        </p:spPr>
        <p:txBody>
          <a:bodyPr/>
          <a:lstStyle/>
          <a:p>
            <a:r>
              <a:rPr lang="it-IT" dirty="0" err="1"/>
              <a:t>Results</a:t>
            </a:r>
            <a:r>
              <a:rPr lang="it-IT" dirty="0"/>
              <a:t>: </a:t>
            </a:r>
            <a:r>
              <a:rPr lang="it-IT" i="1" dirty="0"/>
              <a:t>Q</a:t>
            </a:r>
            <a:r>
              <a:rPr lang="en-US" i="1" dirty="0" err="1"/>
              <a:t>uantity</a:t>
            </a:r>
            <a:r>
              <a:rPr lang="en-US" i="1" dirty="0"/>
              <a:t> and distribution of measures</a:t>
            </a:r>
            <a:endParaRPr lang="it-IT" dirty="0"/>
          </a:p>
        </p:txBody>
      </p:sp>
      <p:pic>
        <p:nvPicPr>
          <p:cNvPr id="7" name="Immagin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9564" y="635918"/>
            <a:ext cx="6011738" cy="3136265"/>
          </a:xfrm>
          <a:prstGeom prst="rect">
            <a:avLst/>
          </a:prstGeom>
          <a:solidFill>
            <a:schemeClr val="bg1"/>
          </a:solidFill>
          <a:ln>
            <a:solidFill>
              <a:srgbClr val="368E36"/>
            </a:solidFill>
          </a:ln>
        </p:spPr>
      </p:pic>
      <p:sp>
        <p:nvSpPr>
          <p:cNvPr id="5" name="Rettangolo 4"/>
          <p:cNvSpPr/>
          <p:nvPr/>
        </p:nvSpPr>
        <p:spPr>
          <a:xfrm>
            <a:off x="63198" y="2787774"/>
            <a:ext cx="2780610" cy="830997"/>
          </a:xfrm>
          <a:prstGeom prst="rect">
            <a:avLst/>
          </a:prstGeom>
          <a:solidFill>
            <a:schemeClr val="bg1">
              <a:alpha val="90000"/>
            </a:schemeClr>
          </a:solidFill>
        </p:spPr>
        <p:txBody>
          <a:bodyPr wrap="square">
            <a:spAutoFit/>
          </a:bodyPr>
          <a:lstStyle/>
          <a:p>
            <a:pPr algn="ctr"/>
            <a:r>
              <a:rPr lang="en-GB" sz="1600" i="1" dirty="0">
                <a:solidFill>
                  <a:srgbClr val="F68F00"/>
                </a:solidFill>
              </a:rPr>
              <a:t>the overall tendency is to privilege process, outcome and structure domains</a:t>
            </a:r>
          </a:p>
        </p:txBody>
      </p:sp>
      <p:pic>
        <p:nvPicPr>
          <p:cNvPr id="20" name="Immagine 19">
            <a:extLst>
              <a:ext uri="{FF2B5EF4-FFF2-40B4-BE49-F238E27FC236}">
                <a16:creationId xmlns:a16="http://schemas.microsoft.com/office/drawing/2014/main" id="{E33D87E3-ADDE-4A84-B1E0-EF026EE2779E}"/>
              </a:ext>
            </a:extLst>
          </p:cNvPr>
          <p:cNvPicPr>
            <a:picLocks noChangeAspect="1"/>
          </p:cNvPicPr>
          <p:nvPr/>
        </p:nvPicPr>
        <p:blipFill>
          <a:blip r:embed="rId4"/>
          <a:stretch>
            <a:fillRect/>
          </a:stretch>
        </p:blipFill>
        <p:spPr>
          <a:xfrm>
            <a:off x="189999" y="739786"/>
            <a:ext cx="2527009" cy="2008898"/>
          </a:xfrm>
          <a:prstGeom prst="rect">
            <a:avLst/>
          </a:prstGeom>
          <a:noFill/>
          <a:ln>
            <a:solidFill>
              <a:srgbClr val="368E36"/>
            </a:solidFill>
          </a:ln>
        </p:spPr>
      </p:pic>
      <p:sp>
        <p:nvSpPr>
          <p:cNvPr id="21" name="Rettangolo 20">
            <a:extLst>
              <a:ext uri="{FF2B5EF4-FFF2-40B4-BE49-F238E27FC236}">
                <a16:creationId xmlns:a16="http://schemas.microsoft.com/office/drawing/2014/main" id="{2D615283-12DD-4E20-B03A-ADF4FD209F6D}"/>
              </a:ext>
            </a:extLst>
          </p:cNvPr>
          <p:cNvSpPr/>
          <p:nvPr/>
        </p:nvSpPr>
        <p:spPr>
          <a:xfrm>
            <a:off x="2999564" y="3828985"/>
            <a:ext cx="6011738" cy="338554"/>
          </a:xfrm>
          <a:prstGeom prst="rect">
            <a:avLst/>
          </a:prstGeom>
          <a:solidFill>
            <a:schemeClr val="bg1">
              <a:alpha val="90000"/>
            </a:schemeClr>
          </a:solidFill>
        </p:spPr>
        <p:txBody>
          <a:bodyPr wrap="square">
            <a:spAutoFit/>
          </a:bodyPr>
          <a:lstStyle/>
          <a:p>
            <a:pPr algn="ctr"/>
            <a:r>
              <a:rPr lang="en-GB" sz="1600" i="1" dirty="0">
                <a:solidFill>
                  <a:srgbClr val="F68F00"/>
                </a:solidFill>
              </a:rPr>
              <a:t>differences across countries can be detected</a:t>
            </a:r>
          </a:p>
        </p:txBody>
      </p:sp>
      <p:sp>
        <p:nvSpPr>
          <p:cNvPr id="3" name="Rettangolo arrotondato 2"/>
          <p:cNvSpPr/>
          <p:nvPr/>
        </p:nvSpPr>
        <p:spPr>
          <a:xfrm>
            <a:off x="4381377" y="670361"/>
            <a:ext cx="216403" cy="2909501"/>
          </a:xfrm>
          <a:prstGeom prst="roundRect">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ttangolo arrotondato 9"/>
          <p:cNvSpPr/>
          <p:nvPr/>
        </p:nvSpPr>
        <p:spPr>
          <a:xfrm>
            <a:off x="5096883" y="669786"/>
            <a:ext cx="216403" cy="2909501"/>
          </a:xfrm>
          <a:prstGeom prst="roundRect">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ttangolo arrotondato 10"/>
          <p:cNvSpPr/>
          <p:nvPr/>
        </p:nvSpPr>
        <p:spPr>
          <a:xfrm>
            <a:off x="3894255" y="674141"/>
            <a:ext cx="216403" cy="2909501"/>
          </a:xfrm>
          <a:prstGeom prst="roundRect">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ttangolo arrotondato 11"/>
          <p:cNvSpPr/>
          <p:nvPr/>
        </p:nvSpPr>
        <p:spPr>
          <a:xfrm>
            <a:off x="6541238" y="674141"/>
            <a:ext cx="216403" cy="2909501"/>
          </a:xfrm>
          <a:prstGeom prst="roundRect">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ttangolo arrotondato 12"/>
          <p:cNvSpPr/>
          <p:nvPr/>
        </p:nvSpPr>
        <p:spPr>
          <a:xfrm>
            <a:off x="7498548" y="674141"/>
            <a:ext cx="216403" cy="2909501"/>
          </a:xfrm>
          <a:prstGeom prst="roundRect">
            <a:avLst/>
          </a:prstGeom>
          <a:noFill/>
          <a:ln>
            <a:solidFill>
              <a:srgbClr val="368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03910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animBg="1"/>
      <p:bldP spid="3" grpId="0" animBg="1"/>
      <p:bldP spid="10" grpId="0" animBg="1"/>
      <p:bldP spid="11" grpId="0" animBg="1"/>
      <p:bldP spid="12" grpId="0" animBg="1"/>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0.3"/>
</p:tagLst>
</file>

<file path=ppt/theme/theme1.xml><?xml version="1.0" encoding="utf-8"?>
<a:theme xmlns:a="http://schemas.openxmlformats.org/drawingml/2006/main" name="MOCHA-Powerpoin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MOCHA-Powerpoint-template</Template>
  <TotalTime>11367</TotalTime>
  <Words>7246</Words>
  <Application>Microsoft Office PowerPoint</Application>
  <PresentationFormat>Presentazione su schermo (16:9)</PresentationFormat>
  <Paragraphs>927</Paragraphs>
  <Slides>25</Slides>
  <Notes>21</Notes>
  <HiddenSlides>3</HiddenSlides>
  <MMClips>0</MMClips>
  <ScaleCrop>false</ScaleCrop>
  <HeadingPairs>
    <vt:vector size="6" baseType="variant">
      <vt:variant>
        <vt:lpstr>Caratteri utilizzati</vt:lpstr>
      </vt:variant>
      <vt:variant>
        <vt:i4>4</vt:i4>
      </vt:variant>
      <vt:variant>
        <vt:lpstr>Tema</vt:lpstr>
      </vt:variant>
      <vt:variant>
        <vt:i4>2</vt:i4>
      </vt:variant>
      <vt:variant>
        <vt:lpstr>Titoli diapositive</vt:lpstr>
      </vt:variant>
      <vt:variant>
        <vt:i4>25</vt:i4>
      </vt:variant>
    </vt:vector>
  </HeadingPairs>
  <TitlesOfParts>
    <vt:vector size="31" baseType="lpstr">
      <vt:lpstr>Arial</vt:lpstr>
      <vt:lpstr>Calibri</vt:lpstr>
      <vt:lpstr>Cambria</vt:lpstr>
      <vt:lpstr>Cambria Math</vt:lpstr>
      <vt:lpstr>MOCHA-Powerpoint-template</vt:lpstr>
      <vt:lpstr>Office Theme</vt:lpstr>
      <vt:lpstr>General Paediatrics 1</vt:lpstr>
      <vt:lpstr>The quality of child healthcare:  a comparison among 30 European countries</vt:lpstr>
      <vt:lpstr>The MOCHA project: Aim</vt:lpstr>
      <vt:lpstr>Background </vt:lpstr>
      <vt:lpstr>Methodology: Data collection</vt:lpstr>
      <vt:lpstr>Methodology: Conceptual Map</vt:lpstr>
      <vt:lpstr>Aim of our work</vt:lpstr>
      <vt:lpstr>Results: Quantity and distribution of measures</vt:lpstr>
      <vt:lpstr>Results: Quantity and distribution of measures</vt:lpstr>
      <vt:lpstr>Results: Frequency of measures’ adoption</vt:lpstr>
      <vt:lpstr>Results: Communalities vs. Specificities</vt:lpstr>
      <vt:lpstr>Results: Frequency of measures’ adoption</vt:lpstr>
      <vt:lpstr>Results: Communalities vs. Specialities </vt:lpstr>
      <vt:lpstr>Results: Coverage of child age range </vt:lpstr>
      <vt:lpstr>Discussion and Conclusions </vt:lpstr>
      <vt:lpstr>Discussion and Conclusions </vt:lpstr>
      <vt:lpstr>Discussion and Conclusions </vt:lpstr>
      <vt:lpstr>Presentazione standard di PowerPoint</vt:lpstr>
      <vt:lpstr>Presentazione standard di PowerPoint</vt:lpstr>
      <vt:lpstr>Results: Frequency of measures’ adoption</vt:lpstr>
      <vt:lpstr>Results: Frequency of measures’ adoption</vt:lpstr>
      <vt:lpstr>Results: Quantity and distribution of measures</vt:lpstr>
      <vt:lpstr>Methodology: Analysis </vt:lpstr>
      <vt:lpstr>Results: Frequency of measures’ adoption</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Fabrizio Pecoraro</dc:creator>
  <cp:lastModifiedBy>Fabrizio Pecoraro</cp:lastModifiedBy>
  <cp:revision>723</cp:revision>
  <cp:lastPrinted>2018-04-20T12:40:45Z</cp:lastPrinted>
  <dcterms:created xsi:type="dcterms:W3CDTF">2016-02-18T11:03:50Z</dcterms:created>
  <dcterms:modified xsi:type="dcterms:W3CDTF">2019-06-11T08:42:57Z</dcterms:modified>
</cp:coreProperties>
</file>