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964188" cy="41765538"/>
  <p:notesSz cx="9926638" cy="143557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01638" indent="55563" algn="l" rtl="0" eaLnBrk="0" fontAlgn="base" hangingPunct="0">
      <a:spcBef>
        <a:spcPct val="0"/>
      </a:spcBef>
      <a:spcAft>
        <a:spcPct val="0"/>
      </a:spcAft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03275" indent="111125" algn="l" rtl="0" eaLnBrk="0" fontAlgn="base" hangingPunct="0">
      <a:spcBef>
        <a:spcPct val="0"/>
      </a:spcBef>
      <a:spcAft>
        <a:spcPct val="0"/>
      </a:spcAft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206500" indent="165100" algn="l" rtl="0" eaLnBrk="0" fontAlgn="base" hangingPunct="0">
      <a:spcBef>
        <a:spcPct val="0"/>
      </a:spcBef>
      <a:spcAft>
        <a:spcPct val="0"/>
      </a:spcAft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608138" indent="220663" algn="l" rtl="0" eaLnBrk="0" fontAlgn="base" hangingPunct="0">
      <a:spcBef>
        <a:spcPct val="0"/>
      </a:spcBef>
      <a:spcAft>
        <a:spcPct val="0"/>
      </a:spcAft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7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C4DC"/>
    <a:srgbClr val="99CCFF"/>
    <a:srgbClr val="BDE3FD"/>
    <a:srgbClr val="0050B4"/>
    <a:srgbClr val="0D365F"/>
    <a:srgbClr val="0F3F6F"/>
    <a:srgbClr val="FF0000"/>
    <a:srgbClr val="B0B0B0"/>
    <a:srgbClr val="E2E2E2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6618" autoAdjust="0"/>
    <p:restoredTop sz="92229" autoAdjust="0"/>
  </p:normalViewPr>
  <p:slideViewPr>
    <p:cSldViewPr snapToGrid="0">
      <p:cViewPr>
        <p:scale>
          <a:sx n="10" d="100"/>
          <a:sy n="10" d="100"/>
        </p:scale>
        <p:origin x="-2808" y="-1104"/>
      </p:cViewPr>
      <p:guideLst>
        <p:guide orient="horz" pos="26305"/>
        <p:guide pos="19505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34" d="100"/>
          <a:sy n="34" d="100"/>
        </p:scale>
        <p:origin x="-2892" y="-66"/>
      </p:cViewPr>
      <p:guideLst>
        <p:guide orient="horz" pos="4522"/>
        <p:guide pos="3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studio%20MITA\Desktop\S&amp;M\Triglie.New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Documents%20and%20Settings\studio%20MITA\Desktop\S&amp;M\Triglie.New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200"/>
            </a:pPr>
            <a:r>
              <a:rPr lang="it-IT" sz="2200" dirty="0" smtClean="0"/>
              <a:t>Site </a:t>
            </a:r>
            <a:r>
              <a:rPr lang="it-IT" sz="2200" dirty="0"/>
              <a:t>1 </a:t>
            </a:r>
            <a:r>
              <a:rPr lang="it-IT" sz="2200" dirty="0" err="1" smtClean="0"/>
              <a:t>Female</a:t>
            </a:r>
            <a:endParaRPr lang="it-IT" sz="22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2614129483814538"/>
          <c:y val="0.26424795858850875"/>
          <c:w val="0.57970574954037513"/>
          <c:h val="0.52717957130358906"/>
        </c:manualLayout>
      </c:layout>
      <c:barChart>
        <c:barDir val="col"/>
        <c:grouping val="clustered"/>
        <c:ser>
          <c:idx val="0"/>
          <c:order val="0"/>
          <c:tx>
            <c:v>Muscolo</c:v>
          </c:tx>
          <c:errBars>
            <c:errBarType val="plus"/>
            <c:errValType val="cust"/>
            <c:plus>
              <c:numRef>
                <c:f>Foglio2!$G$21:$I$21</c:f>
                <c:numCache>
                  <c:formatCode>General</c:formatCode>
                  <c:ptCount val="3"/>
                  <c:pt idx="0">
                    <c:v>1.0776307345283013E-2</c:v>
                  </c:pt>
                  <c:pt idx="1">
                    <c:v>0.15733832988181898</c:v>
                  </c:pt>
                  <c:pt idx="2">
                    <c:v>1.9961624432896258E-2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Foglio2!$G$16:$I$16</c:f>
              <c:strCache>
                <c:ptCount val="3"/>
                <c:pt idx="0">
                  <c:v>BPA</c:v>
                </c:pt>
                <c:pt idx="1">
                  <c:v>OP</c:v>
                </c:pt>
                <c:pt idx="2">
                  <c:v>NP</c:v>
                </c:pt>
              </c:strCache>
            </c:strRef>
          </c:cat>
          <c:val>
            <c:numRef>
              <c:f>Foglio2!$G$17:$I$17</c:f>
              <c:numCache>
                <c:formatCode>General</c:formatCode>
                <c:ptCount val="3"/>
                <c:pt idx="0">
                  <c:v>0.20833000000000004</c:v>
                </c:pt>
                <c:pt idx="1">
                  <c:v>0.84419500000000181</c:v>
                </c:pt>
                <c:pt idx="2">
                  <c:v>9.8885000000000084E-2</c:v>
                </c:pt>
              </c:numCache>
            </c:numRef>
          </c:val>
        </c:ser>
        <c:ser>
          <c:idx val="1"/>
          <c:order val="1"/>
          <c:tx>
            <c:v>Fegato</c:v>
          </c:tx>
          <c:errBars>
            <c:errBarType val="plus"/>
            <c:errValType val="cust"/>
            <c:plus>
              <c:numRef>
                <c:f>Foglio2!$P$21:$R$21</c:f>
                <c:numCache>
                  <c:formatCode>General</c:formatCode>
                  <c:ptCount val="3"/>
                  <c:pt idx="0">
                    <c:v>0.19016929773231039</c:v>
                  </c:pt>
                  <c:pt idx="1">
                    <c:v>0.25856773667648525</c:v>
                  </c:pt>
                  <c:pt idx="2">
                    <c:v>1.2310729060457841E-2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Foglio2!$P$17:$R$17</c:f>
              <c:numCache>
                <c:formatCode>General</c:formatCode>
                <c:ptCount val="3"/>
                <c:pt idx="0">
                  <c:v>0.46447000000000038</c:v>
                </c:pt>
                <c:pt idx="1">
                  <c:v>1.5498949999999962</c:v>
                </c:pt>
                <c:pt idx="2">
                  <c:v>0.13870500000000024</c:v>
                </c:pt>
              </c:numCache>
            </c:numRef>
          </c:val>
        </c:ser>
        <c:axId val="76806784"/>
        <c:axId val="77029760"/>
      </c:barChart>
      <c:catAx>
        <c:axId val="76806784"/>
        <c:scaling>
          <c:orientation val="minMax"/>
        </c:scaling>
        <c:axPos val="b"/>
        <c:majorTickMark val="none"/>
        <c:tickLblPos val="nextTo"/>
        <c:crossAx val="77029760"/>
        <c:crosses val="autoZero"/>
        <c:auto val="1"/>
        <c:lblAlgn val="ctr"/>
        <c:lblOffset val="100"/>
      </c:catAx>
      <c:valAx>
        <c:axId val="77029760"/>
        <c:scaling>
          <c:orientation val="minMax"/>
          <c:max val="2"/>
        </c:scaling>
        <c:axPos val="l"/>
        <c:majorGridlines/>
        <c:numFmt formatCode="General" sourceLinked="1"/>
        <c:majorTickMark val="none"/>
        <c:tickLblPos val="nextTo"/>
        <c:crossAx val="76806784"/>
        <c:crosses val="autoZero"/>
        <c:crossBetween val="between"/>
      </c:valAx>
    </c:plotArea>
    <c:legend>
      <c:legendPos val="r"/>
      <c:layout/>
    </c:legend>
    <c:plotVisOnly val="1"/>
    <c:dispBlanksAs val="gap"/>
  </c:chart>
  <c:spPr>
    <a:gradFill>
      <a:gsLst>
        <a:gs pos="0">
          <a:srgbClr val="7FD13B">
            <a:tint val="66000"/>
            <a:satMod val="160000"/>
          </a:srgbClr>
        </a:gs>
        <a:gs pos="50000">
          <a:srgbClr val="7FD13B">
            <a:tint val="44500"/>
            <a:satMod val="160000"/>
          </a:srgbClr>
        </a:gs>
        <a:gs pos="100000">
          <a:srgbClr val="7FD13B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600" b="1">
          <a:latin typeface="Century Gothic" pitchFamily="34" charset="0"/>
        </a:defRPr>
      </a:pPr>
      <a:endParaRPr lang="it-IT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4565569712527074"/>
          <c:y val="0.2088079615048119"/>
          <c:w val="0.56756193756249362"/>
          <c:h val="0.56997488027291676"/>
        </c:manualLayout>
      </c:layout>
      <c:barChart>
        <c:barDir val="col"/>
        <c:grouping val="clustered"/>
        <c:ser>
          <c:idx val="0"/>
          <c:order val="0"/>
          <c:tx>
            <c:v>Muscolo</c:v>
          </c:tx>
          <c:errBars>
            <c:errBarType val="plus"/>
            <c:errValType val="cust"/>
            <c:plus>
              <c:numRef>
                <c:f>Foglio2!$G$32:$I$32</c:f>
                <c:numCache>
                  <c:formatCode>General</c:formatCode>
                  <c:ptCount val="3"/>
                  <c:pt idx="0">
                    <c:v>2.5035822694691009E-2</c:v>
                  </c:pt>
                  <c:pt idx="1">
                    <c:v>1.1313708498984781E-2</c:v>
                  </c:pt>
                  <c:pt idx="2">
                    <c:v>0.19263002933083917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Foglio2!$G$27:$I$27</c:f>
              <c:strCache>
                <c:ptCount val="3"/>
                <c:pt idx="0">
                  <c:v>BPA</c:v>
                </c:pt>
                <c:pt idx="1">
                  <c:v>OP</c:v>
                </c:pt>
                <c:pt idx="2">
                  <c:v>NP</c:v>
                </c:pt>
              </c:strCache>
            </c:strRef>
          </c:cat>
          <c:val>
            <c:numRef>
              <c:f>Foglio2!$G$28:$I$28</c:f>
              <c:numCache>
                <c:formatCode>General</c:formatCode>
                <c:ptCount val="3"/>
                <c:pt idx="0">
                  <c:v>0.53137699999999866</c:v>
                </c:pt>
                <c:pt idx="1">
                  <c:v>0.41730000000000073</c:v>
                </c:pt>
                <c:pt idx="2">
                  <c:v>0.39291000000000115</c:v>
                </c:pt>
              </c:numCache>
            </c:numRef>
          </c:val>
        </c:ser>
        <c:ser>
          <c:idx val="1"/>
          <c:order val="1"/>
          <c:tx>
            <c:v>Fegato</c:v>
          </c:tx>
          <c:errBars>
            <c:errBarType val="plus"/>
            <c:errValType val="cust"/>
            <c:plus>
              <c:numRef>
                <c:f>Foglio2!$P$32:$R$32</c:f>
                <c:numCache>
                  <c:formatCode>General</c:formatCode>
                  <c:ptCount val="3"/>
                  <c:pt idx="0">
                    <c:v>0.17195422704894503</c:v>
                  </c:pt>
                  <c:pt idx="1">
                    <c:v>0.30689848517058665</c:v>
                  </c:pt>
                  <c:pt idx="2">
                    <c:v>0.33852030042524889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Foglio2!$P$28:$R$28</c:f>
              <c:numCache>
                <c:formatCode>General</c:formatCode>
                <c:ptCount val="3"/>
                <c:pt idx="0">
                  <c:v>0.73358999999999996</c:v>
                </c:pt>
                <c:pt idx="1">
                  <c:v>0.54386999999999996</c:v>
                </c:pt>
                <c:pt idx="2">
                  <c:v>0.9085299999999995</c:v>
                </c:pt>
              </c:numCache>
            </c:numRef>
          </c:val>
        </c:ser>
        <c:axId val="77109120"/>
        <c:axId val="77110656"/>
      </c:barChart>
      <c:catAx>
        <c:axId val="77109120"/>
        <c:scaling>
          <c:orientation val="minMax"/>
        </c:scaling>
        <c:axPos val="b"/>
        <c:tickLblPos val="nextTo"/>
        <c:crossAx val="77110656"/>
        <c:crosses val="autoZero"/>
        <c:auto val="1"/>
        <c:lblAlgn val="ctr"/>
        <c:lblOffset val="100"/>
      </c:catAx>
      <c:valAx>
        <c:axId val="77110656"/>
        <c:scaling>
          <c:orientation val="minMax"/>
          <c:max val="2"/>
        </c:scaling>
        <c:axPos val="l"/>
        <c:majorGridlines/>
        <c:numFmt formatCode="General" sourceLinked="1"/>
        <c:tickLblPos val="nextTo"/>
        <c:crossAx val="77109120"/>
        <c:crosses val="autoZero"/>
        <c:crossBetween val="between"/>
      </c:valAx>
    </c:plotArea>
    <c:legend>
      <c:legendPos val="r"/>
      <c:layout/>
    </c:legend>
    <c:plotVisOnly val="1"/>
    <c:dispBlanksAs val="gap"/>
  </c:chart>
  <c:spPr>
    <a:gradFill>
      <a:gsLst>
        <a:gs pos="0">
          <a:srgbClr val="7FD13B">
            <a:tint val="66000"/>
            <a:satMod val="160000"/>
          </a:srgbClr>
        </a:gs>
        <a:gs pos="50000">
          <a:srgbClr val="7FD13B">
            <a:tint val="44500"/>
            <a:satMod val="160000"/>
          </a:srgbClr>
        </a:gs>
        <a:gs pos="100000">
          <a:srgbClr val="7FD13B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600" b="1">
          <a:latin typeface="Century Gothic" pitchFamily="34" charset="0"/>
        </a:defRPr>
      </a:pPr>
      <a:endParaRPr lang="it-IT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0.04798</cdr:x>
      <cdr:y>0.36193</cdr:y>
    </cdr:from>
    <cdr:to>
      <cdr:x>0.09992</cdr:x>
      <cdr:y>0.75174</cdr:y>
    </cdr:to>
    <cdr:sp macro="" textlink="">
      <cdr:nvSpPr>
        <cdr:cNvPr id="3" name="CasellaDiTesto 1"/>
        <cdr:cNvSpPr txBox="1"/>
      </cdr:nvSpPr>
      <cdr:spPr>
        <a:xfrm xmlns:a="http://schemas.openxmlformats.org/drawingml/2006/main">
          <a:off x="219365" y="992845"/>
          <a:ext cx="237469" cy="10693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b="1">
              <a:latin typeface="Times New Roman" pitchFamily="18" charset="0"/>
              <a:cs typeface="Times New Roman" pitchFamily="18" charset="0"/>
            </a:rPr>
            <a:t>ug/g</a:t>
          </a:r>
          <a:r>
            <a:rPr lang="it-IT" sz="1100" b="1" baseline="0">
              <a:latin typeface="Times New Roman" pitchFamily="18" charset="0"/>
              <a:cs typeface="Times New Roman" pitchFamily="18" charset="0"/>
            </a:rPr>
            <a:t> tessuto</a:t>
          </a:r>
          <a:endParaRPr lang="it-IT" sz="11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0.04798</cdr:x>
      <cdr:y>0.36193</cdr:y>
    </cdr:from>
    <cdr:to>
      <cdr:x>0.09992</cdr:x>
      <cdr:y>0.75174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219365" y="992845"/>
          <a:ext cx="237469" cy="10693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b="1">
              <a:latin typeface="Times New Roman" pitchFamily="18" charset="0"/>
              <a:cs typeface="Times New Roman" pitchFamily="18" charset="0"/>
            </a:rPr>
            <a:t>ug/g</a:t>
          </a:r>
          <a:r>
            <a:rPr lang="it-IT" sz="1100" b="1" baseline="0">
              <a:latin typeface="Times New Roman" pitchFamily="18" charset="0"/>
              <a:cs typeface="Times New Roman" pitchFamily="18" charset="0"/>
            </a:rPr>
            <a:t> tessuto</a:t>
          </a:r>
          <a:endParaRPr lang="it-IT" sz="11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0.37256</cdr:x>
      <cdr:y>0.89695</cdr:y>
    </cdr:from>
    <cdr:to>
      <cdr:x>0.61625</cdr:x>
      <cdr:y>1</cdr:y>
    </cdr:to>
    <cdr:sp macro="" textlink="">
      <cdr:nvSpPr>
        <cdr:cNvPr id="5" name="CasellaDiTesto 2"/>
        <cdr:cNvSpPr txBox="1"/>
      </cdr:nvSpPr>
      <cdr:spPr>
        <a:xfrm xmlns:a="http://schemas.openxmlformats.org/drawingml/2006/main">
          <a:off x="2288902" y="2761756"/>
          <a:ext cx="1497145" cy="3111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100" b="1" dirty="0">
              <a:latin typeface="Times New Roman" pitchFamily="18" charset="0"/>
              <a:cs typeface="Times New Roman" pitchFamily="18" charset="0"/>
            </a:rPr>
            <a:t>Stadio 3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0.04861</cdr:x>
      <cdr:y>0.3206</cdr:y>
    </cdr:from>
    <cdr:to>
      <cdr:x>0.10055</cdr:x>
      <cdr:y>0.71041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222250" y="879475"/>
          <a:ext cx="237469" cy="10693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b="1">
              <a:latin typeface="Times New Roman" pitchFamily="18" charset="0"/>
              <a:cs typeface="Times New Roman" pitchFamily="18" charset="0"/>
            </a:rPr>
            <a:t>ug/g</a:t>
          </a:r>
          <a:r>
            <a:rPr lang="it-IT" sz="1100" b="1" baseline="0">
              <a:latin typeface="Times New Roman" pitchFamily="18" charset="0"/>
              <a:cs typeface="Times New Roman" pitchFamily="18" charset="0"/>
            </a:rPr>
            <a:t> tessuto</a:t>
          </a:r>
          <a:endParaRPr lang="it-IT" sz="11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0.39375</cdr:x>
      <cdr:y>0.87312</cdr:y>
    </cdr:from>
    <cdr:to>
      <cdr:x>0.58542</cdr:x>
      <cdr:y>0.95993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1800226" y="2490788"/>
          <a:ext cx="876299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b="1">
              <a:latin typeface="Times New Roman" pitchFamily="18" charset="0"/>
              <a:cs typeface="Times New Roman" pitchFamily="18" charset="0"/>
            </a:rPr>
            <a:t>Stadio 3</a:t>
          </a:r>
        </a:p>
      </cdr:txBody>
    </cdr:sp>
  </cdr:relSizeAnchor>
  <cdr:relSizeAnchor xmlns:cdr="http://schemas.openxmlformats.org/drawingml/2006/chartDrawing">
    <cdr:from>
      <cdr:x>0.29825</cdr:x>
      <cdr:y>0.05048</cdr:y>
    </cdr:from>
    <cdr:to>
      <cdr:x>0.68421</cdr:x>
      <cdr:y>0.17669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1224136" y="144016"/>
          <a:ext cx="158417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2200" b="1" dirty="0" smtClean="0">
              <a:latin typeface="Century Gothic" pitchFamily="34" charset="0"/>
              <a:cs typeface="Times New Roman" pitchFamily="18" charset="0"/>
            </a:rPr>
            <a:t>Site 1 Male</a:t>
          </a:r>
          <a:endParaRPr lang="it-IT" sz="2200" b="1" dirty="0">
            <a:latin typeface="Century Gothic" pitchFamily="34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t" anchorCtr="0" compatLnSpc="1">
            <a:prstTxWarp prst="textNoShape">
              <a:avLst/>
            </a:prstTxWarp>
          </a:bodyPr>
          <a:lstStyle>
            <a:lvl1pPr defTabSz="785909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6" y="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t" anchorCtr="0" compatLnSpc="1">
            <a:prstTxWarp prst="textNoShape">
              <a:avLst/>
            </a:prstTxWarp>
          </a:bodyPr>
          <a:lstStyle>
            <a:lvl1pPr algn="r" defTabSz="785909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1360805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b" anchorCtr="0" compatLnSpc="1">
            <a:prstTxWarp prst="textNoShape">
              <a:avLst/>
            </a:prstTxWarp>
          </a:bodyPr>
          <a:lstStyle>
            <a:lvl1pPr defTabSz="785909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6" y="1360805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b" anchorCtr="0" compatLnSpc="1">
            <a:prstTxWarp prst="textNoShape">
              <a:avLst/>
            </a:prstTxWarp>
          </a:bodyPr>
          <a:lstStyle>
            <a:lvl1pPr algn="r" defTabSz="785909">
              <a:defRPr sz="1000"/>
            </a:lvl1pPr>
          </a:lstStyle>
          <a:p>
            <a:pPr>
              <a:defRPr/>
            </a:pPr>
            <a:fld id="{624FD460-A46A-4D74-8B9A-51AE1C92939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03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6" y="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t" anchorCtr="0" compatLnSpc="1">
            <a:prstTxWarp prst="textNoShape">
              <a:avLst/>
            </a:prstTxWarp>
          </a:bodyPr>
          <a:lstStyle>
            <a:lvl1pPr algn="r" defTabSz="785909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03800" y="1095375"/>
            <a:ext cx="3995738" cy="5387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0802" y="6846889"/>
            <a:ext cx="7343775" cy="639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1360805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b" anchorCtr="0" compatLnSpc="1">
            <a:prstTxWarp prst="textNoShape">
              <a:avLst/>
            </a:prstTxWarp>
          </a:bodyPr>
          <a:lstStyle>
            <a:lvl1pPr defTabSz="785909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6" y="13608051"/>
            <a:ext cx="43037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8800" tIns="39399" rIns="78800" bIns="39399" numCol="1" anchor="b" anchorCtr="0" compatLnSpc="1">
            <a:prstTxWarp prst="textNoShape">
              <a:avLst/>
            </a:prstTxWarp>
          </a:bodyPr>
          <a:lstStyle>
            <a:lvl1pPr algn="r" defTabSz="785909">
              <a:defRPr sz="1000"/>
            </a:lvl1pPr>
          </a:lstStyle>
          <a:p>
            <a:pPr>
              <a:defRPr/>
            </a:pPr>
            <a:fld id="{88D85E37-38B7-4E65-8072-88E2DCE2505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126" cy="717550"/>
          </a:xfrm>
          <a:prstGeom prst="rect">
            <a:avLst/>
          </a:prstGeom>
        </p:spPr>
        <p:txBody>
          <a:bodyPr vert="horz" lIns="132752" tIns="66377" rIns="132752" bIns="66377" rtlCol="0"/>
          <a:lstStyle>
            <a:lvl1pPr algn="l">
              <a:defRPr sz="1700"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32509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0163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0327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2065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60813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011909" algn="l" defTabSz="8047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14290" algn="l" defTabSz="8047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16672" algn="l" defTabSz="8047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19054" algn="l" defTabSz="8047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003800" y="1095375"/>
            <a:ext cx="3995738" cy="5387975"/>
          </a:xfrm>
          <a:ln/>
        </p:spPr>
      </p:sp>
      <p:sp>
        <p:nvSpPr>
          <p:cNvPr id="614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61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785752"/>
            <a:fld id="{16DCA1A9-F4AD-4767-9BE3-0BEA3A995CD5}" type="slidenum">
              <a:rPr lang="en-US" smtClean="0"/>
              <a:pPr defTabSz="785752"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45111" y="23666620"/>
            <a:ext cx="21673968" cy="10674451"/>
          </a:xfrm>
          <a:prstGeom prst="rect">
            <a:avLst/>
          </a:prstGeom>
        </p:spPr>
        <p:txBody>
          <a:bodyPr lIns="80476" tIns="40238" rIns="80476" bIns="40238"/>
          <a:lstStyle>
            <a:lvl1pPr marL="0" indent="0" algn="ctr">
              <a:buNone/>
              <a:defRPr/>
            </a:lvl1pPr>
            <a:lvl2pPr marL="402382" indent="0" algn="ctr">
              <a:buNone/>
              <a:defRPr/>
            </a:lvl2pPr>
            <a:lvl3pPr marL="804763" indent="0" algn="ctr">
              <a:buNone/>
              <a:defRPr/>
            </a:lvl3pPr>
            <a:lvl4pPr marL="1207145" indent="0" algn="ctr">
              <a:buNone/>
              <a:defRPr/>
            </a:lvl4pPr>
            <a:lvl5pPr marL="1609527" indent="0" algn="ctr">
              <a:buNone/>
              <a:defRPr/>
            </a:lvl5pPr>
            <a:lvl6pPr marL="2011909" indent="0" algn="ctr">
              <a:buNone/>
              <a:defRPr/>
            </a:lvl6pPr>
            <a:lvl7pPr marL="2414290" indent="0" algn="ctr">
              <a:buNone/>
              <a:defRPr/>
            </a:lvl7pPr>
            <a:lvl8pPr marL="2816672" indent="0" algn="ctr">
              <a:buNone/>
              <a:defRPr/>
            </a:lvl8pPr>
            <a:lvl9pPr marL="3219054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1" y="1672902"/>
            <a:ext cx="27867448" cy="6960923"/>
          </a:xfrm>
          <a:prstGeom prst="rect">
            <a:avLst/>
          </a:prstGeom>
        </p:spPr>
        <p:txBody>
          <a:bodyPr lIns="80476" tIns="40238" rIns="80476" bIns="40238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48371" y="9744774"/>
            <a:ext cx="27867448" cy="27564012"/>
          </a:xfrm>
          <a:prstGeom prst="rect">
            <a:avLst/>
          </a:prstGeom>
        </p:spPr>
        <p:txBody>
          <a:bodyPr vert="eaVert" lIns="80476" tIns="40238" rIns="80476" bIns="40238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2449760" y="1672901"/>
            <a:ext cx="6966058" cy="35635886"/>
          </a:xfrm>
          <a:prstGeom prst="rect">
            <a:avLst/>
          </a:prstGeom>
        </p:spPr>
        <p:txBody>
          <a:bodyPr vert="eaVert" lIns="80476" tIns="40238" rIns="80476" bIns="40238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48370" y="1672901"/>
            <a:ext cx="20747195" cy="35635886"/>
          </a:xfrm>
          <a:prstGeom prst="rect">
            <a:avLst/>
          </a:prstGeom>
        </p:spPr>
        <p:txBody>
          <a:bodyPr vert="eaVert" lIns="80476" tIns="40238" rIns="80476" bIns="40238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1" y="1672902"/>
            <a:ext cx="27867448" cy="6960923"/>
          </a:xfrm>
          <a:prstGeom prst="rect">
            <a:avLst/>
          </a:prstGeom>
        </p:spPr>
        <p:txBody>
          <a:bodyPr lIns="80476" tIns="40238" rIns="80476" bIns="40238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48371" y="9744774"/>
            <a:ext cx="27867448" cy="27564012"/>
          </a:xfrm>
          <a:prstGeom prst="rect">
            <a:avLst/>
          </a:prstGeom>
        </p:spPr>
        <p:txBody>
          <a:bodyPr lIns="80476" tIns="40238" rIns="80476" bIns="40238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46233" y="26837622"/>
            <a:ext cx="26319078" cy="8295876"/>
          </a:xfrm>
          <a:prstGeom prst="rect">
            <a:avLst/>
          </a:prstGeom>
        </p:spPr>
        <p:txBody>
          <a:bodyPr lIns="80476" tIns="40238" rIns="80476" bIns="40238" anchor="t"/>
          <a:lstStyle>
            <a:lvl1pPr algn="l">
              <a:defRPr sz="35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46233" y="17701410"/>
            <a:ext cx="26319078" cy="9136211"/>
          </a:xfrm>
          <a:prstGeom prst="rect">
            <a:avLst/>
          </a:prstGeom>
        </p:spPr>
        <p:txBody>
          <a:bodyPr lIns="80476" tIns="40238" rIns="80476" bIns="40238" anchor="b"/>
          <a:lstStyle>
            <a:lvl1pPr marL="0" indent="0">
              <a:buNone/>
              <a:defRPr sz="1800"/>
            </a:lvl1pPr>
            <a:lvl2pPr marL="402382" indent="0">
              <a:buNone/>
              <a:defRPr sz="1600"/>
            </a:lvl2pPr>
            <a:lvl3pPr marL="804763" indent="0">
              <a:buNone/>
              <a:defRPr sz="1400"/>
            </a:lvl3pPr>
            <a:lvl4pPr marL="1207145" indent="0">
              <a:buNone/>
              <a:defRPr sz="1200"/>
            </a:lvl4pPr>
            <a:lvl5pPr marL="1609527" indent="0">
              <a:buNone/>
              <a:defRPr sz="1200"/>
            </a:lvl5pPr>
            <a:lvl6pPr marL="2011909" indent="0">
              <a:buNone/>
              <a:defRPr sz="1200"/>
            </a:lvl6pPr>
            <a:lvl7pPr marL="2414290" indent="0">
              <a:buNone/>
              <a:defRPr sz="1200"/>
            </a:lvl7pPr>
            <a:lvl8pPr marL="2816672" indent="0">
              <a:buNone/>
              <a:defRPr sz="1200"/>
            </a:lvl8pPr>
            <a:lvl9pPr marL="3219054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1" y="1672902"/>
            <a:ext cx="27867448" cy="6960923"/>
          </a:xfrm>
          <a:prstGeom prst="rect">
            <a:avLst/>
          </a:prstGeom>
        </p:spPr>
        <p:txBody>
          <a:bodyPr lIns="80476" tIns="40238" rIns="80476" bIns="40238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548371" y="9744774"/>
            <a:ext cx="13856627" cy="27564012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559192" y="9744774"/>
            <a:ext cx="13856626" cy="27564012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1" y="1672902"/>
            <a:ext cx="27867448" cy="6960923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48370" y="9348563"/>
            <a:ext cx="13681552" cy="3896097"/>
          </a:xfrm>
          <a:prstGeom prst="rect">
            <a:avLst/>
          </a:prstGeom>
        </p:spPr>
        <p:txBody>
          <a:bodyPr lIns="80476" tIns="40238" rIns="80476" bIns="40238" anchor="b"/>
          <a:lstStyle>
            <a:lvl1pPr marL="0" indent="0">
              <a:buNone/>
              <a:defRPr sz="2100" b="1"/>
            </a:lvl1pPr>
            <a:lvl2pPr marL="402382" indent="0">
              <a:buNone/>
              <a:defRPr sz="1800" b="1"/>
            </a:lvl2pPr>
            <a:lvl3pPr marL="804763" indent="0">
              <a:buNone/>
              <a:defRPr sz="1600" b="1"/>
            </a:lvl3pPr>
            <a:lvl4pPr marL="1207145" indent="0">
              <a:buNone/>
              <a:defRPr sz="1400" b="1"/>
            </a:lvl4pPr>
            <a:lvl5pPr marL="1609527" indent="0">
              <a:buNone/>
              <a:defRPr sz="1400" b="1"/>
            </a:lvl5pPr>
            <a:lvl6pPr marL="2011909" indent="0">
              <a:buNone/>
              <a:defRPr sz="1400" b="1"/>
            </a:lvl6pPr>
            <a:lvl7pPr marL="2414290" indent="0">
              <a:buNone/>
              <a:defRPr sz="1400" b="1"/>
            </a:lvl7pPr>
            <a:lvl8pPr marL="2816672" indent="0">
              <a:buNone/>
              <a:defRPr sz="1400" b="1"/>
            </a:lvl8pPr>
            <a:lvl9pPr marL="3219054" indent="0">
              <a:buNone/>
              <a:defRPr sz="1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48370" y="13244659"/>
            <a:ext cx="13681552" cy="24064128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729450" y="9348563"/>
            <a:ext cx="13686370" cy="3896097"/>
          </a:xfrm>
          <a:prstGeom prst="rect">
            <a:avLst/>
          </a:prstGeom>
        </p:spPr>
        <p:txBody>
          <a:bodyPr lIns="80476" tIns="40238" rIns="80476" bIns="40238" anchor="b"/>
          <a:lstStyle>
            <a:lvl1pPr marL="0" indent="0">
              <a:buNone/>
              <a:defRPr sz="2100" b="1"/>
            </a:lvl1pPr>
            <a:lvl2pPr marL="402382" indent="0">
              <a:buNone/>
              <a:defRPr sz="1800" b="1"/>
            </a:lvl2pPr>
            <a:lvl3pPr marL="804763" indent="0">
              <a:buNone/>
              <a:defRPr sz="1600" b="1"/>
            </a:lvl3pPr>
            <a:lvl4pPr marL="1207145" indent="0">
              <a:buNone/>
              <a:defRPr sz="1400" b="1"/>
            </a:lvl4pPr>
            <a:lvl5pPr marL="1609527" indent="0">
              <a:buNone/>
              <a:defRPr sz="1400" b="1"/>
            </a:lvl5pPr>
            <a:lvl6pPr marL="2011909" indent="0">
              <a:buNone/>
              <a:defRPr sz="1400" b="1"/>
            </a:lvl6pPr>
            <a:lvl7pPr marL="2414290" indent="0">
              <a:buNone/>
              <a:defRPr sz="1400" b="1"/>
            </a:lvl7pPr>
            <a:lvl8pPr marL="2816672" indent="0">
              <a:buNone/>
              <a:defRPr sz="1400" b="1"/>
            </a:lvl8pPr>
            <a:lvl9pPr marL="3219054" indent="0">
              <a:buNone/>
              <a:defRPr sz="1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729450" y="13244659"/>
            <a:ext cx="13686370" cy="24064128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1" y="1672902"/>
            <a:ext cx="27867448" cy="6960923"/>
          </a:xfrm>
          <a:prstGeom prst="rect">
            <a:avLst/>
          </a:prstGeom>
        </p:spPr>
        <p:txBody>
          <a:bodyPr lIns="80476" tIns="40238" rIns="80476" bIns="40238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8370" y="1662542"/>
            <a:ext cx="10186476" cy="7077456"/>
          </a:xfrm>
          <a:prstGeom prst="rect">
            <a:avLst/>
          </a:prstGeom>
        </p:spPr>
        <p:txBody>
          <a:bodyPr lIns="80476" tIns="40238" rIns="80476" bIns="40238" anchor="b"/>
          <a:lstStyle>
            <a:lvl1pPr algn="l">
              <a:defRPr sz="18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105878" y="1662543"/>
            <a:ext cx="17309941" cy="35646244"/>
          </a:xfrm>
          <a:prstGeom prst="rect">
            <a:avLst/>
          </a:prstGeom>
        </p:spPr>
        <p:txBody>
          <a:bodyPr lIns="80476" tIns="40238" rIns="80476" bIns="40238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48370" y="8739998"/>
            <a:ext cx="10186476" cy="28568788"/>
          </a:xfrm>
          <a:prstGeom prst="rect">
            <a:avLst/>
          </a:prstGeom>
        </p:spPr>
        <p:txBody>
          <a:bodyPr lIns="80476" tIns="40238" rIns="80476" bIns="40238"/>
          <a:lstStyle>
            <a:lvl1pPr marL="0" indent="0">
              <a:buNone/>
              <a:defRPr sz="1200"/>
            </a:lvl1pPr>
            <a:lvl2pPr marL="402382" indent="0">
              <a:buNone/>
              <a:defRPr sz="1100"/>
            </a:lvl2pPr>
            <a:lvl3pPr marL="804763" indent="0">
              <a:buNone/>
              <a:defRPr sz="900"/>
            </a:lvl3pPr>
            <a:lvl4pPr marL="1207145" indent="0">
              <a:buNone/>
              <a:defRPr sz="800"/>
            </a:lvl4pPr>
            <a:lvl5pPr marL="1609527" indent="0">
              <a:buNone/>
              <a:defRPr sz="800"/>
            </a:lvl5pPr>
            <a:lvl6pPr marL="2011909" indent="0">
              <a:buNone/>
              <a:defRPr sz="800"/>
            </a:lvl6pPr>
            <a:lvl7pPr marL="2414290" indent="0">
              <a:buNone/>
              <a:defRPr sz="800"/>
            </a:lvl7pPr>
            <a:lvl8pPr marL="2816672" indent="0">
              <a:buNone/>
              <a:defRPr sz="800"/>
            </a:lvl8pPr>
            <a:lvl9pPr marL="3219054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69804" y="29235618"/>
            <a:ext cx="18577229" cy="3451976"/>
          </a:xfrm>
          <a:prstGeom prst="rect">
            <a:avLst/>
          </a:prstGeom>
        </p:spPr>
        <p:txBody>
          <a:bodyPr lIns="80476" tIns="40238" rIns="80476" bIns="40238" anchor="b"/>
          <a:lstStyle>
            <a:lvl1pPr algn="l">
              <a:defRPr sz="18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069804" y="3731658"/>
            <a:ext cx="18577229" cy="25059841"/>
          </a:xfrm>
          <a:prstGeom prst="rect">
            <a:avLst/>
          </a:prstGeom>
        </p:spPr>
        <p:txBody>
          <a:bodyPr lIns="80476" tIns="40238" rIns="80476" bIns="40238"/>
          <a:lstStyle>
            <a:lvl1pPr marL="0" indent="0">
              <a:buNone/>
              <a:defRPr sz="2800"/>
            </a:lvl1pPr>
            <a:lvl2pPr marL="402382" indent="0">
              <a:buNone/>
              <a:defRPr sz="2500"/>
            </a:lvl2pPr>
            <a:lvl3pPr marL="804763" indent="0">
              <a:buNone/>
              <a:defRPr sz="2100"/>
            </a:lvl3pPr>
            <a:lvl4pPr marL="1207145" indent="0">
              <a:buNone/>
              <a:defRPr sz="1800"/>
            </a:lvl4pPr>
            <a:lvl5pPr marL="1609527" indent="0">
              <a:buNone/>
              <a:defRPr sz="1800"/>
            </a:lvl5pPr>
            <a:lvl6pPr marL="2011909" indent="0">
              <a:buNone/>
              <a:defRPr sz="1800"/>
            </a:lvl6pPr>
            <a:lvl7pPr marL="2414290" indent="0">
              <a:buNone/>
              <a:defRPr sz="1800"/>
            </a:lvl7pPr>
            <a:lvl8pPr marL="2816672" indent="0">
              <a:buNone/>
              <a:defRPr sz="1800"/>
            </a:lvl8pPr>
            <a:lvl9pPr marL="3219054" indent="0">
              <a:buNone/>
              <a:defRPr sz="18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69804" y="32687596"/>
            <a:ext cx="18577229" cy="4900873"/>
          </a:xfrm>
          <a:prstGeom prst="rect">
            <a:avLst/>
          </a:prstGeom>
        </p:spPr>
        <p:txBody>
          <a:bodyPr lIns="80476" tIns="40238" rIns="80476" bIns="40238"/>
          <a:lstStyle>
            <a:lvl1pPr marL="0" indent="0">
              <a:buNone/>
              <a:defRPr sz="1200"/>
            </a:lvl1pPr>
            <a:lvl2pPr marL="402382" indent="0">
              <a:buNone/>
              <a:defRPr sz="1100"/>
            </a:lvl2pPr>
            <a:lvl3pPr marL="804763" indent="0">
              <a:buNone/>
              <a:defRPr sz="900"/>
            </a:lvl3pPr>
            <a:lvl4pPr marL="1207145" indent="0">
              <a:buNone/>
              <a:defRPr sz="800"/>
            </a:lvl4pPr>
            <a:lvl5pPr marL="1609527" indent="0">
              <a:buNone/>
              <a:defRPr sz="800"/>
            </a:lvl5pPr>
            <a:lvl6pPr marL="2011909" indent="0">
              <a:buNone/>
              <a:defRPr sz="800"/>
            </a:lvl6pPr>
            <a:lvl7pPr marL="2414290" indent="0">
              <a:buNone/>
              <a:defRPr sz="800"/>
            </a:lvl7pPr>
            <a:lvl8pPr marL="2816672" indent="0">
              <a:buNone/>
              <a:defRPr sz="800"/>
            </a:lvl8pPr>
            <a:lvl9pPr marL="3219054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5"/>
          <p:cNvSpPr>
            <a:spLocks noChangeArrowheads="1"/>
          </p:cNvSpPr>
          <p:nvPr userDrawn="1"/>
        </p:nvSpPr>
        <p:spPr bwMode="auto">
          <a:xfrm>
            <a:off x="1" y="-1"/>
            <a:ext cx="30964188" cy="7019365"/>
          </a:xfrm>
          <a:prstGeom prst="rect">
            <a:avLst/>
          </a:prstGeom>
          <a:solidFill>
            <a:srgbClr val="0050B4"/>
          </a:solidFill>
          <a:ln w="9525">
            <a:noFill/>
            <a:miter lim="800000"/>
            <a:headEnd/>
            <a:tailEnd/>
          </a:ln>
        </p:spPr>
        <p:txBody>
          <a:bodyPr wrap="none" lIns="80476" tIns="40238" rIns="80476" bIns="40238" anchor="ctr"/>
          <a:lstStyle/>
          <a:p>
            <a:endParaRPr lang="it-IT"/>
          </a:p>
        </p:txBody>
      </p:sp>
      <p:sp>
        <p:nvSpPr>
          <p:cNvPr id="1027" name="Line 14"/>
          <p:cNvSpPr>
            <a:spLocks noChangeShapeType="1"/>
          </p:cNvSpPr>
          <p:nvPr/>
        </p:nvSpPr>
        <p:spPr bwMode="auto">
          <a:xfrm>
            <a:off x="-1" y="7019364"/>
            <a:ext cx="30964188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0476" tIns="40238" rIns="80476" bIns="40238" anchor="ctr"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1321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1321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2pPr>
      <a:lvl3pPr algn="ctr" defTabSz="411321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3pPr>
      <a:lvl4pPr algn="ctr" defTabSz="411321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4pPr>
      <a:lvl5pPr algn="ctr" defTabSz="411321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5pPr>
      <a:lvl6pPr marL="402382" algn="ctr" defTabSz="411463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6pPr>
      <a:lvl7pPr marL="804763" algn="ctr" defTabSz="411463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7pPr>
      <a:lvl8pPr marL="1207145" algn="ctr" defTabSz="411463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8pPr>
      <a:lvl9pPr marL="1609527" algn="ctr" defTabSz="4114633" rtl="0" eaLnBrk="0" fontAlgn="base" hangingPunct="0">
        <a:spcBef>
          <a:spcPct val="0"/>
        </a:spcBef>
        <a:spcAft>
          <a:spcPct val="0"/>
        </a:spcAft>
        <a:defRPr sz="19700">
          <a:solidFill>
            <a:schemeClr val="tx2"/>
          </a:solidFill>
          <a:latin typeface="Times New Roman" pitchFamily="18" charset="0"/>
        </a:defRPr>
      </a:lvl9pPr>
    </p:titleStyle>
    <p:bodyStyle>
      <a:lvl1pPr marL="1539875" indent="-1539875" algn="l" defTabSz="4113213" rtl="0" eaLnBrk="0" fontAlgn="base" hangingPunct="0">
        <a:spcBef>
          <a:spcPct val="20000"/>
        </a:spcBef>
        <a:spcAft>
          <a:spcPct val="0"/>
        </a:spcAft>
        <a:buChar char="•"/>
        <a:defRPr sz="14100">
          <a:solidFill>
            <a:schemeClr val="tx1"/>
          </a:solidFill>
          <a:latin typeface="+mn-lt"/>
          <a:ea typeface="+mn-ea"/>
          <a:cs typeface="+mn-cs"/>
        </a:defRPr>
      </a:lvl1pPr>
      <a:lvl2pPr marL="3340100" indent="-1281113" algn="l" defTabSz="4113213" rtl="0" eaLnBrk="0" fontAlgn="base" hangingPunct="0">
        <a:spcBef>
          <a:spcPct val="20000"/>
        </a:spcBef>
        <a:spcAft>
          <a:spcPct val="0"/>
        </a:spcAft>
        <a:buChar char="–"/>
        <a:defRPr sz="12800">
          <a:solidFill>
            <a:schemeClr val="tx1"/>
          </a:solidFill>
          <a:latin typeface="+mn-lt"/>
        </a:defRPr>
      </a:lvl2pPr>
      <a:lvl3pPr marL="5138738" indent="-1023938" algn="l" defTabSz="4113213" rtl="0" eaLnBrk="0" fontAlgn="base" hangingPunct="0">
        <a:spcBef>
          <a:spcPct val="20000"/>
        </a:spcBef>
        <a:spcAft>
          <a:spcPct val="0"/>
        </a:spcAft>
        <a:buChar char="•"/>
        <a:defRPr sz="10600">
          <a:solidFill>
            <a:schemeClr val="tx1"/>
          </a:solidFill>
          <a:latin typeface="+mn-lt"/>
        </a:defRPr>
      </a:lvl3pPr>
      <a:lvl4pPr marL="7196138" indent="-1023938" algn="l" defTabSz="4113213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4pPr>
      <a:lvl5pPr marL="9253538" indent="-1023938" algn="l" defTabSz="4113213" rtl="0" eaLnBrk="0" fontAlgn="base" hangingPunct="0">
        <a:spcBef>
          <a:spcPct val="20000"/>
        </a:spcBef>
        <a:spcAft>
          <a:spcPct val="0"/>
        </a:spcAft>
        <a:buChar char="»"/>
        <a:defRPr sz="9000">
          <a:solidFill>
            <a:schemeClr val="tx1"/>
          </a:solidFill>
          <a:latin typeface="+mn-lt"/>
        </a:defRPr>
      </a:lvl5pPr>
      <a:lvl6pPr marL="9657161" indent="-1025515" algn="l" defTabSz="4114633" rtl="0" eaLnBrk="0" fontAlgn="base" hangingPunct="0">
        <a:spcBef>
          <a:spcPct val="20000"/>
        </a:spcBef>
        <a:spcAft>
          <a:spcPct val="0"/>
        </a:spcAft>
        <a:buChar char="»"/>
        <a:defRPr sz="9000">
          <a:solidFill>
            <a:schemeClr val="tx1"/>
          </a:solidFill>
          <a:latin typeface="+mn-lt"/>
        </a:defRPr>
      </a:lvl6pPr>
      <a:lvl7pPr marL="10059543" indent="-1025515" algn="l" defTabSz="4114633" rtl="0" eaLnBrk="0" fontAlgn="base" hangingPunct="0">
        <a:spcBef>
          <a:spcPct val="20000"/>
        </a:spcBef>
        <a:spcAft>
          <a:spcPct val="0"/>
        </a:spcAft>
        <a:buChar char="»"/>
        <a:defRPr sz="9000">
          <a:solidFill>
            <a:schemeClr val="tx1"/>
          </a:solidFill>
          <a:latin typeface="+mn-lt"/>
        </a:defRPr>
      </a:lvl7pPr>
      <a:lvl8pPr marL="10461925" indent="-1025515" algn="l" defTabSz="4114633" rtl="0" eaLnBrk="0" fontAlgn="base" hangingPunct="0">
        <a:spcBef>
          <a:spcPct val="20000"/>
        </a:spcBef>
        <a:spcAft>
          <a:spcPct val="0"/>
        </a:spcAft>
        <a:buChar char="»"/>
        <a:defRPr sz="9000">
          <a:solidFill>
            <a:schemeClr val="tx1"/>
          </a:solidFill>
          <a:latin typeface="+mn-lt"/>
        </a:defRPr>
      </a:lvl8pPr>
      <a:lvl9pPr marL="10864306" indent="-1025515" algn="l" defTabSz="4114633" rtl="0" eaLnBrk="0" fontAlgn="base" hangingPunct="0">
        <a:spcBef>
          <a:spcPct val="20000"/>
        </a:spcBef>
        <a:spcAft>
          <a:spcPct val="0"/>
        </a:spcAft>
        <a:buChar char="»"/>
        <a:defRPr sz="9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82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763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7145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527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909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290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6672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9054" algn="l" defTabSz="80476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emf"/><Relationship Id="rId26" Type="http://schemas.openxmlformats.org/officeDocument/2006/relationships/image" Target="../media/image22.png"/><Relationship Id="rId3" Type="http://schemas.openxmlformats.org/officeDocument/2006/relationships/image" Target="../media/image1.jpeg"/><Relationship Id="rId21" Type="http://schemas.openxmlformats.org/officeDocument/2006/relationships/image" Target="../media/image19.emf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emf"/><Relationship Id="rId25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chart" Target="../charts/chart1.xml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28" Type="http://schemas.openxmlformats.org/officeDocument/2006/relationships/image" Target="../media/image24.png"/><Relationship Id="rId10" Type="http://schemas.openxmlformats.org/officeDocument/2006/relationships/image" Target="../media/image8.jpeg"/><Relationship Id="rId19" Type="http://schemas.openxmlformats.org/officeDocument/2006/relationships/image" Target="../media/image17.emf"/><Relationship Id="rId4" Type="http://schemas.openxmlformats.org/officeDocument/2006/relationships/image" Target="../media/image2.gif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Relationship Id="rId27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4"/>
          <p:cNvSpPr>
            <a:spLocks noChangeArrowheads="1"/>
          </p:cNvSpPr>
          <p:nvPr/>
        </p:nvSpPr>
        <p:spPr bwMode="auto">
          <a:xfrm>
            <a:off x="48761" y="98614"/>
            <a:ext cx="30915427" cy="373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978" tIns="31684" rIns="89978" bIns="31684" anchor="ctr"/>
          <a:lstStyle/>
          <a:p>
            <a:pPr algn="ctr" defTabSz="4113213"/>
            <a:r>
              <a:rPr lang="en-US" sz="7600" b="1" dirty="0" smtClean="0">
                <a:solidFill>
                  <a:schemeClr val="bg1"/>
                </a:solidFill>
                <a:latin typeface="Century Gothic" pitchFamily="34" charset="0"/>
              </a:rPr>
              <a:t>FOOD AND ENVIRONMENTAL SAFETY: AN INTEGRATED APPROACH TO THE STUDY OF THE CONCENTRATIONS AND EFFECTS BISPHENOL A, NONYLPHENOL AND OCTYLPHENOL IN FISH </a:t>
            </a:r>
            <a:endParaRPr lang="it-IT" sz="76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53" name="Rectangle 787"/>
          <p:cNvSpPr>
            <a:spLocks noChangeArrowheads="1"/>
          </p:cNvSpPr>
          <p:nvPr/>
        </p:nvSpPr>
        <p:spPr bwMode="auto">
          <a:xfrm>
            <a:off x="247601" y="7267495"/>
            <a:ext cx="21393199" cy="7262961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INTRODUCTION</a:t>
            </a:r>
          </a:p>
          <a:p>
            <a:pPr algn="just">
              <a:spcBef>
                <a:spcPct val="10000"/>
              </a:spcBef>
            </a:pPr>
            <a:r>
              <a:rPr lang="en-US" sz="3400" b="1" dirty="0">
                <a:solidFill>
                  <a:srgbClr val="002060"/>
                </a:solidFill>
                <a:latin typeface="Century Gothic" pitchFamily="34" charset="0"/>
              </a:rPr>
              <a:t>Strict relationships between environmental pollution and food contamination have been widely described in several outbreaks all over the world. In this work, we describe a research project funded by the Italian Ministry of Health, in the framework of food safety assessment and evaluation, for consumer protection, regarding some  Endocrine Disruptor Chemicals (EDCs). </a:t>
            </a:r>
            <a:r>
              <a:rPr lang="en-US" sz="3400" b="1" dirty="0" err="1">
                <a:solidFill>
                  <a:srgbClr val="002060"/>
                </a:solidFill>
                <a:latin typeface="Century Gothic" pitchFamily="34" charset="0"/>
              </a:rPr>
              <a:t>Bisphenol</a:t>
            </a:r>
            <a:r>
              <a:rPr lang="en-US" sz="3400" b="1" dirty="0">
                <a:solidFill>
                  <a:srgbClr val="002060"/>
                </a:solidFill>
                <a:latin typeface="Century Gothic" pitchFamily="34" charset="0"/>
              </a:rPr>
              <a:t> A (BPA), </a:t>
            </a:r>
            <a:r>
              <a:rPr lang="en-US" sz="3400" b="1" dirty="0" err="1">
                <a:solidFill>
                  <a:srgbClr val="002060"/>
                </a:solidFill>
                <a:latin typeface="Century Gothic" pitchFamily="34" charset="0"/>
              </a:rPr>
              <a:t>nonylphenol</a:t>
            </a:r>
            <a:r>
              <a:rPr lang="en-US" sz="3400" b="1" dirty="0">
                <a:solidFill>
                  <a:srgbClr val="002060"/>
                </a:solidFill>
                <a:latin typeface="Century Gothic" pitchFamily="34" charset="0"/>
              </a:rPr>
              <a:t> (NP), </a:t>
            </a:r>
            <a:r>
              <a:rPr lang="en-US" sz="3400" b="1" dirty="0" err="1">
                <a:solidFill>
                  <a:srgbClr val="002060"/>
                </a:solidFill>
                <a:latin typeface="Century Gothic" pitchFamily="34" charset="0"/>
              </a:rPr>
              <a:t>octylphenol</a:t>
            </a:r>
            <a:r>
              <a:rPr lang="en-US" sz="3400" b="1" dirty="0">
                <a:solidFill>
                  <a:srgbClr val="002060"/>
                </a:solidFill>
                <a:latin typeface="Century Gothic" pitchFamily="34" charset="0"/>
              </a:rPr>
              <a:t> (OP) and some heavy metals were chosen as the main topics of our study. </a:t>
            </a:r>
            <a:endParaRPr lang="en-US" sz="3400" b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The approach to this research project is multi-disciplinary. The professional competence of the partners will be complementary. This will ensure that the information will be complete and integrated.</a:t>
            </a: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The main purposes of the project are the following:</a:t>
            </a:r>
          </a:p>
          <a:p>
            <a:pPr marL="642938" indent="-642938" algn="just"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to define new biomarkers for  monitoring sea pollution by EDCs </a:t>
            </a:r>
          </a:p>
          <a:p>
            <a:pPr marL="642938" indent="-642938" algn="just"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monitoring of contamination levels of some EDCs in fish and mollusk from Italian market</a:t>
            </a:r>
          </a:p>
          <a:p>
            <a:pPr marL="642938" indent="-642938" algn="just"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to develop novel bioremediation systems of waters polluted by the EDCs of interest</a:t>
            </a:r>
          </a:p>
        </p:txBody>
      </p:sp>
      <p:sp>
        <p:nvSpPr>
          <p:cNvPr id="2054" name="Rectangle 788"/>
          <p:cNvSpPr>
            <a:spLocks noChangeArrowheads="1"/>
          </p:cNvSpPr>
          <p:nvPr/>
        </p:nvSpPr>
        <p:spPr bwMode="auto">
          <a:xfrm>
            <a:off x="27906139" y="7502247"/>
            <a:ext cx="2887880" cy="11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7525" tIns="40238" rIns="47525" bIns="40238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BISPHENOL A </a:t>
            </a:r>
          </a:p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(BPA)</a:t>
            </a:r>
            <a:endParaRPr lang="en-GB" sz="30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sp>
        <p:nvSpPr>
          <p:cNvPr id="2084" name="Rectangle 9270"/>
          <p:cNvSpPr>
            <a:spLocks noChangeArrowheads="1"/>
          </p:cNvSpPr>
          <p:nvPr/>
        </p:nvSpPr>
        <p:spPr bwMode="auto">
          <a:xfrm>
            <a:off x="13013216" y="6329807"/>
            <a:ext cx="17766270" cy="45129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 lIns="15842" tIns="28515" rIns="15842" bIns="22179" anchor="ctr">
            <a:spAutoFit/>
          </a:bodyPr>
          <a:lstStyle/>
          <a:p>
            <a:pPr defTabSz="1050925" eaLnBrk="1" hangingPunct="1">
              <a:buFont typeface="Arial" pitchFamily="34" charset="0"/>
              <a:buChar char="•"/>
            </a:pP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pasquale.gallo@cert.izsmportici.it                   </a:t>
            </a:r>
            <a:r>
              <a:rPr lang="it-IT" sz="2600" b="1" i="1" dirty="0" err="1">
                <a:solidFill>
                  <a:schemeClr val="bg1"/>
                </a:solidFill>
                <a:latin typeface="Century Gothic" pitchFamily="34" charset="0"/>
              </a:rPr>
              <a:t>funded</a:t>
            </a:r>
            <a:r>
              <a:rPr lang="it-IT" sz="2600" b="1" i="1" dirty="0">
                <a:solidFill>
                  <a:schemeClr val="bg1"/>
                </a:solidFill>
                <a:latin typeface="Century Gothic" pitchFamily="34" charset="0"/>
              </a:rPr>
              <a:t> by the </a:t>
            </a:r>
            <a:r>
              <a:rPr lang="it-IT" sz="2600" b="1" i="1" dirty="0" err="1">
                <a:solidFill>
                  <a:schemeClr val="bg1"/>
                </a:solidFill>
                <a:latin typeface="Century Gothic" pitchFamily="34" charset="0"/>
              </a:rPr>
              <a:t>Italian</a:t>
            </a:r>
            <a:r>
              <a:rPr lang="it-IT" sz="2600" b="1" i="1" dirty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it-IT" sz="2600" b="1" i="1" dirty="0" err="1" smtClean="0">
                <a:solidFill>
                  <a:schemeClr val="bg1"/>
                </a:solidFill>
                <a:latin typeface="Century Gothic" pitchFamily="34" charset="0"/>
              </a:rPr>
              <a:t>Ministry</a:t>
            </a: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 of </a:t>
            </a:r>
            <a:r>
              <a:rPr lang="it-IT" sz="2600" b="1" i="1" dirty="0" err="1" smtClean="0">
                <a:solidFill>
                  <a:schemeClr val="bg1"/>
                </a:solidFill>
                <a:latin typeface="Century Gothic" pitchFamily="34" charset="0"/>
              </a:rPr>
              <a:t>Health</a:t>
            </a: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 project RF-2009-1536185 </a:t>
            </a:r>
          </a:p>
        </p:txBody>
      </p:sp>
      <p:sp>
        <p:nvSpPr>
          <p:cNvPr id="2086" name="Rectangle 788"/>
          <p:cNvSpPr>
            <a:spLocks noChangeArrowheads="1"/>
          </p:cNvSpPr>
          <p:nvPr/>
        </p:nvSpPr>
        <p:spPr bwMode="auto">
          <a:xfrm>
            <a:off x="10024533" y="19008270"/>
            <a:ext cx="6190142" cy="102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7525" tIns="40238" rIns="47525" bIns="40238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8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Sampling site 1 (industrial area) and site 2 (protected area) in Sicily</a:t>
            </a:r>
            <a:endParaRPr lang="en-GB" sz="28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sp>
        <p:nvSpPr>
          <p:cNvPr id="2088" name="Rectangle 1045"/>
          <p:cNvSpPr>
            <a:spLocks noChangeArrowheads="1"/>
          </p:cNvSpPr>
          <p:nvPr/>
        </p:nvSpPr>
        <p:spPr bwMode="auto">
          <a:xfrm>
            <a:off x="972522" y="2563907"/>
            <a:ext cx="184731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362200" algn="l"/>
              </a:tabLst>
            </a:pPr>
            <a:endParaRPr lang="it-IT" sz="5300"/>
          </a:p>
        </p:txBody>
      </p:sp>
      <p:sp>
        <p:nvSpPr>
          <p:cNvPr id="2090" name="AutoShape 1905"/>
          <p:cNvSpPr>
            <a:spLocks noChangeAspect="1" noChangeArrowheads="1" noTextEdit="1"/>
          </p:cNvSpPr>
          <p:nvPr/>
        </p:nvSpPr>
        <p:spPr bwMode="auto">
          <a:xfrm>
            <a:off x="18579306" y="18707579"/>
            <a:ext cx="11877921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091" name="Rectangle 2308"/>
          <p:cNvSpPr>
            <a:spLocks noChangeArrowheads="1"/>
          </p:cNvSpPr>
          <p:nvPr/>
        </p:nvSpPr>
        <p:spPr bwMode="auto">
          <a:xfrm>
            <a:off x="156033" y="152400"/>
            <a:ext cx="184731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094" name="Freccia a destra 7204"/>
          <p:cNvSpPr>
            <a:spLocks noChangeArrowheads="1"/>
          </p:cNvSpPr>
          <p:nvPr/>
        </p:nvSpPr>
        <p:spPr bwMode="auto">
          <a:xfrm>
            <a:off x="8634152" y="16132126"/>
            <a:ext cx="1661311" cy="130920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50B4">
              <a:alpha val="6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2120900"/>
            <a:endParaRPr lang="it-IT" sz="5300"/>
          </a:p>
        </p:txBody>
      </p:sp>
      <p:sp>
        <p:nvSpPr>
          <p:cNvPr id="2097" name="Rectangle 1692"/>
          <p:cNvSpPr>
            <a:spLocks noChangeArrowheads="1"/>
          </p:cNvSpPr>
          <p:nvPr/>
        </p:nvSpPr>
        <p:spPr bwMode="auto">
          <a:xfrm>
            <a:off x="1" y="0"/>
            <a:ext cx="184731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099" name="Rectangle 1701"/>
          <p:cNvSpPr>
            <a:spLocks noChangeArrowheads="1"/>
          </p:cNvSpPr>
          <p:nvPr/>
        </p:nvSpPr>
        <p:spPr bwMode="auto">
          <a:xfrm>
            <a:off x="1" y="0"/>
            <a:ext cx="184731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102" name="Freccia circolare a destra 6"/>
          <p:cNvSpPr>
            <a:spLocks noChangeArrowheads="1"/>
          </p:cNvSpPr>
          <p:nvPr/>
        </p:nvSpPr>
        <p:spPr bwMode="auto">
          <a:xfrm>
            <a:off x="16967643" y="18371412"/>
            <a:ext cx="1763484" cy="2941638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solidFill>
            <a:srgbClr val="0050B4">
              <a:alpha val="6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2120900"/>
            <a:endParaRPr lang="it-IT" sz="5300"/>
          </a:p>
        </p:txBody>
      </p:sp>
      <p:sp>
        <p:nvSpPr>
          <p:cNvPr id="19456" name="Rectangle 1024"/>
          <p:cNvSpPr>
            <a:spLocks noChangeArrowheads="1"/>
          </p:cNvSpPr>
          <p:nvPr/>
        </p:nvSpPr>
        <p:spPr bwMode="auto">
          <a:xfrm>
            <a:off x="243942" y="4175517"/>
            <a:ext cx="3034479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Damiano G. Mita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1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Stefania Albrizio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2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it-IT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Oliana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Carnevali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3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Nadia Diano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1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it-IT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Pasquale Gallo</a:t>
            </a:r>
            <a:r>
              <a:rPr kumimoji="0" lang="it-IT" sz="3200" b="1" i="1" u="sng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4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*, Lucia Grumetto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2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Alberta Mandich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5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Valeria Micale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6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. </a:t>
            </a:r>
            <a:r>
              <a:rPr kumimoji="0" lang="en-US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1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Interuniversity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Consortium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National Institute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of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Biosystems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and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Biostructures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Italy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. </a:t>
            </a:r>
            <a:r>
              <a:rPr kumimoji="0" lang="en-US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2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University of Naples, Naples, Italy. 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3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Università Politecnica delle Marche, Ancona, Italy. 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4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Istituto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Zooprofilattico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Sperimentale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del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Mezzogiorno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Portici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Italy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. </a:t>
            </a:r>
            <a:r>
              <a:rPr kumimoji="0" lang="it-IT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5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University of Genova, Genova, </a:t>
            </a:r>
            <a:r>
              <a:rPr kumimoji="0" lang="it-IT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Italy</a:t>
            </a:r>
            <a:r>
              <a:rPr kumimoji="0" lang="it-IT" sz="32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de-DE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6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Istituto per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l’Ambiente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Marino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Costiero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Consiglio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Nazionale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delle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Ricerche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, Messina, </a:t>
            </a:r>
            <a:r>
              <a:rPr kumimoji="0" lang="de-DE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Italy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.</a:t>
            </a:r>
            <a:r>
              <a:rPr kumimoji="0" lang="de-DE" sz="32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 </a:t>
            </a:r>
            <a:r>
              <a:rPr kumimoji="0" lang="de-DE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</a:rPr>
              <a:t> </a:t>
            </a:r>
          </a:p>
        </p:txBody>
      </p:sp>
      <p:sp>
        <p:nvSpPr>
          <p:cNvPr id="3463" name="Rectangle 785"/>
          <p:cNvSpPr>
            <a:spLocks noChangeArrowheads="1"/>
          </p:cNvSpPr>
          <p:nvPr/>
        </p:nvSpPr>
        <p:spPr bwMode="auto">
          <a:xfrm>
            <a:off x="156032" y="6494323"/>
            <a:ext cx="11546354" cy="45129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 lIns="15842" tIns="28515" rIns="15842" bIns="22179" anchor="ctr">
            <a:spAutoFit/>
          </a:bodyPr>
          <a:lstStyle/>
          <a:p>
            <a:pPr defTabSz="1050925" eaLnBrk="1" hangingPunct="1"/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XVII ICCE, </a:t>
            </a:r>
            <a:r>
              <a:rPr lang="it-IT" sz="2600" b="1" i="1" dirty="0" err="1" smtClean="0">
                <a:solidFill>
                  <a:schemeClr val="bg1"/>
                </a:solidFill>
                <a:latin typeface="Century Gothic" pitchFamily="34" charset="0"/>
              </a:rPr>
              <a:t>Barcelona</a:t>
            </a: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, </a:t>
            </a:r>
            <a:r>
              <a:rPr lang="it-IT" sz="2600" b="1" i="1" dirty="0" err="1" smtClean="0">
                <a:solidFill>
                  <a:schemeClr val="bg1"/>
                </a:solidFill>
                <a:latin typeface="Century Gothic" pitchFamily="34" charset="0"/>
              </a:rPr>
              <a:t>Spain</a:t>
            </a: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 15-19 </a:t>
            </a:r>
            <a:r>
              <a:rPr lang="it-IT" sz="2600" b="1" i="1" dirty="0" err="1" smtClean="0">
                <a:solidFill>
                  <a:schemeClr val="bg1"/>
                </a:solidFill>
                <a:latin typeface="Century Gothic" pitchFamily="34" charset="0"/>
              </a:rPr>
              <a:t>July</a:t>
            </a:r>
            <a:r>
              <a:rPr lang="it-IT" sz="2600" b="1" i="1" dirty="0" smtClean="0">
                <a:solidFill>
                  <a:schemeClr val="bg1"/>
                </a:solidFill>
                <a:latin typeface="Century Gothic" pitchFamily="34" charset="0"/>
              </a:rPr>
              <a:t> 2013</a:t>
            </a:r>
            <a:endParaRPr lang="it-IT" sz="2600" b="1" i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3074" name="Picture 2" descr="http://www.northcarolinahealthnews.org/wp-content/uploads/2012/04/bisphen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55212" y="7349066"/>
            <a:ext cx="5532752" cy="1674055"/>
          </a:xfrm>
          <a:prstGeom prst="rect">
            <a:avLst/>
          </a:prstGeom>
          <a:noFill/>
        </p:spPr>
      </p:pic>
      <p:pic>
        <p:nvPicPr>
          <p:cNvPr id="3076" name="Picture 4" descr="Nonylphenol Structu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97984" y="9685867"/>
            <a:ext cx="6203817" cy="1625600"/>
          </a:xfrm>
          <a:prstGeom prst="rect">
            <a:avLst/>
          </a:prstGeom>
          <a:noFill/>
        </p:spPr>
      </p:pic>
      <p:sp>
        <p:nvSpPr>
          <p:cNvPr id="1234" name="Rectangle 788"/>
          <p:cNvSpPr>
            <a:spLocks noChangeArrowheads="1"/>
          </p:cNvSpPr>
          <p:nvPr/>
        </p:nvSpPr>
        <p:spPr bwMode="auto">
          <a:xfrm>
            <a:off x="27398141" y="10126913"/>
            <a:ext cx="3582147" cy="11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7525" tIns="40238" rIns="47525" bIns="40238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NONYLPHENOL</a:t>
            </a:r>
          </a:p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(NP)</a:t>
            </a:r>
            <a:endParaRPr lang="en-GB" sz="30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sp>
        <p:nvSpPr>
          <p:cNvPr id="1237" name="Rectangle 788"/>
          <p:cNvSpPr>
            <a:spLocks noChangeArrowheads="1"/>
          </p:cNvSpPr>
          <p:nvPr/>
        </p:nvSpPr>
        <p:spPr bwMode="auto">
          <a:xfrm>
            <a:off x="27245741" y="12548379"/>
            <a:ext cx="3582147" cy="11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7525" tIns="40238" rIns="47525" bIns="40238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OCTYLPHENOL</a:t>
            </a:r>
          </a:p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30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(OP)</a:t>
            </a:r>
            <a:endParaRPr lang="en-GB" sz="30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sp>
        <p:nvSpPr>
          <p:cNvPr id="1238" name="Rectangle 787"/>
          <p:cNvSpPr>
            <a:spLocks noChangeArrowheads="1"/>
          </p:cNvSpPr>
          <p:nvPr/>
        </p:nvSpPr>
        <p:spPr bwMode="auto">
          <a:xfrm>
            <a:off x="505312" y="15056831"/>
            <a:ext cx="7825888" cy="6059555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1</a:t>
            </a: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monitoring of the marine environment through specific biological and histological biomarkers detected in fish from high polluted areas</a:t>
            </a:r>
          </a:p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4</a:t>
            </a: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the observation of the possible endocrine effects induced by different feed in fish reared in aquaculture tanks</a:t>
            </a:r>
          </a:p>
        </p:txBody>
      </p:sp>
      <p:sp>
        <p:nvSpPr>
          <p:cNvPr id="1239" name="Rectangle 787"/>
          <p:cNvSpPr>
            <a:spLocks noChangeArrowheads="1"/>
          </p:cNvSpPr>
          <p:nvPr/>
        </p:nvSpPr>
        <p:spPr bwMode="auto">
          <a:xfrm>
            <a:off x="21900952" y="25026332"/>
            <a:ext cx="7842822" cy="3966674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2</a:t>
            </a:r>
          </a:p>
          <a:p>
            <a:pPr algn="ctr">
              <a:spcBef>
                <a:spcPct val="10000"/>
              </a:spcBef>
            </a:pPr>
            <a:endParaRPr lang="en-GB" sz="3400" b="1" i="1" dirty="0" smtClean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an </a:t>
            </a:r>
            <a:r>
              <a:rPr lang="en-US" sz="3400" b="1" i="1" dirty="0" smtClean="0">
                <a:solidFill>
                  <a:srgbClr val="002060"/>
                </a:solidFill>
                <a:latin typeface="Century Gothic" pitchFamily="34" charset="0"/>
              </a:rPr>
              <a:t>in vivo</a:t>
            </a: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 study about the effects of exposure to BPA, NP, OP on a selected fish species reared in aquaria</a:t>
            </a:r>
          </a:p>
          <a:p>
            <a:pPr algn="just">
              <a:spcBef>
                <a:spcPct val="10000"/>
              </a:spcBef>
            </a:pPr>
            <a:endParaRPr lang="en-US" sz="3400" b="1" dirty="0" smtClean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1240" name="Rectangle 787"/>
          <p:cNvSpPr>
            <a:spLocks noChangeArrowheads="1"/>
          </p:cNvSpPr>
          <p:nvPr/>
        </p:nvSpPr>
        <p:spPr bwMode="auto">
          <a:xfrm>
            <a:off x="467263" y="31482168"/>
            <a:ext cx="14027670" cy="2867912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3</a:t>
            </a:r>
          </a:p>
          <a:p>
            <a:pPr algn="ctr">
              <a:spcBef>
                <a:spcPct val="10000"/>
              </a:spcBef>
            </a:pPr>
            <a:endParaRPr lang="en-GB" sz="34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the direct measurement of pollution through the determination of the concentration levels of the EDCs of interest in seafood, by chromatographic and hyphenated techniques</a:t>
            </a:r>
            <a:endParaRPr lang="en-GB" sz="3400" b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sp>
        <p:nvSpPr>
          <p:cNvPr id="1242" name="Rectangle 787"/>
          <p:cNvSpPr>
            <a:spLocks noChangeArrowheads="1"/>
          </p:cNvSpPr>
          <p:nvPr/>
        </p:nvSpPr>
        <p:spPr bwMode="auto">
          <a:xfrm>
            <a:off x="17949333" y="35619194"/>
            <a:ext cx="12497838" cy="1769150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5</a:t>
            </a:r>
            <a:endParaRPr lang="en-GB" sz="34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determination of EDC levels in seafood canned in metal and glass containers</a:t>
            </a:r>
          </a:p>
        </p:txBody>
      </p:sp>
      <p:sp>
        <p:nvSpPr>
          <p:cNvPr id="1243" name="Rectangle 787"/>
          <p:cNvSpPr>
            <a:spLocks noChangeArrowheads="1"/>
          </p:cNvSpPr>
          <p:nvPr/>
        </p:nvSpPr>
        <p:spPr bwMode="auto">
          <a:xfrm>
            <a:off x="541869" y="34950399"/>
            <a:ext cx="11379200" cy="2344692"/>
          </a:xfrm>
          <a:prstGeom prst="rect">
            <a:avLst/>
          </a:prstGeom>
          <a:solidFill>
            <a:srgbClr val="9CC4DC">
              <a:alpha val="40000"/>
            </a:srgbClr>
          </a:solidFill>
          <a:ln w="9525">
            <a:solidFill>
              <a:srgbClr val="1860AB"/>
            </a:solidFill>
            <a:miter lim="800000"/>
            <a:headEnd/>
            <a:tailEnd/>
          </a:ln>
        </p:spPr>
        <p:txBody>
          <a:bodyPr wrap="square" lIns="110893" tIns="72872" rIns="110893" bIns="72872" anchor="ctr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34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TASK  6</a:t>
            </a:r>
          </a:p>
          <a:p>
            <a:pPr algn="ctr">
              <a:spcBef>
                <a:spcPct val="10000"/>
              </a:spcBef>
            </a:pPr>
            <a:endParaRPr lang="en-GB" sz="34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  <a:p>
            <a:pPr algn="just">
              <a:spcBef>
                <a:spcPct val="10000"/>
              </a:spcBef>
            </a:pPr>
            <a:r>
              <a:rPr lang="en-US" sz="3400" b="1" dirty="0" smtClean="0">
                <a:solidFill>
                  <a:srgbClr val="002060"/>
                </a:solidFill>
                <a:latin typeface="Century Gothic" pitchFamily="34" charset="0"/>
              </a:rPr>
              <a:t>the development of novel bioremediation systems of waters polluted by the EDCs of interest</a:t>
            </a:r>
            <a:endParaRPr lang="en-GB" sz="3400" b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grpSp>
        <p:nvGrpSpPr>
          <p:cNvPr id="1245" name="Gruppo 1244"/>
          <p:cNvGrpSpPr/>
          <p:nvPr/>
        </p:nvGrpSpPr>
        <p:grpSpPr>
          <a:xfrm>
            <a:off x="10464800" y="14678555"/>
            <a:ext cx="5401733" cy="4015845"/>
            <a:chOff x="0" y="14288"/>
            <a:chExt cx="8890000" cy="6843712"/>
          </a:xfrm>
        </p:grpSpPr>
        <p:sp>
          <p:nvSpPr>
            <p:cNvPr id="1246" name="CasellaDiTesto 6"/>
            <p:cNvSpPr txBox="1">
              <a:spLocks noChangeArrowheads="1"/>
            </p:cNvSpPr>
            <p:nvPr/>
          </p:nvSpPr>
          <p:spPr bwMode="auto">
            <a:xfrm>
              <a:off x="5003800" y="385763"/>
              <a:ext cx="3529013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it-IT" sz="3200" b="1">
                  <a:cs typeface="Arial" charset="0"/>
                </a:rPr>
                <a:t>AREA DI STUDIO</a:t>
              </a:r>
            </a:p>
          </p:txBody>
        </p:sp>
        <p:pic>
          <p:nvPicPr>
            <p:cNvPr id="1247" name="Picture 3" descr="area di studio mical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257300"/>
              <a:ext cx="8890000" cy="560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57" name="Gruppo 9"/>
            <p:cNvGrpSpPr>
              <a:grpSpLocks/>
            </p:cNvGrpSpPr>
            <p:nvPr/>
          </p:nvGrpSpPr>
          <p:grpSpPr bwMode="auto">
            <a:xfrm>
              <a:off x="34925" y="44450"/>
              <a:ext cx="4002088" cy="2952750"/>
              <a:chOff x="4810790" y="116632"/>
              <a:chExt cx="4001347" cy="2952328"/>
            </a:xfrm>
          </p:grpSpPr>
          <p:pic>
            <p:nvPicPr>
              <p:cNvPr id="1260" name="Picture 2" descr="F:\Relazione BIOS def\sicilia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10790" y="116632"/>
                <a:ext cx="4001347" cy="2952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1" name="Ovale 1260"/>
              <p:cNvSpPr/>
              <p:nvPr/>
            </p:nvSpPr>
            <p:spPr>
              <a:xfrm>
                <a:off x="6659886" y="1484861"/>
                <a:ext cx="360295" cy="36031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</p:grpSp>
        <p:pic>
          <p:nvPicPr>
            <p:cNvPr id="1249" name="Picture 15" descr="logo IAMC-Messin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1450" y="5957888"/>
              <a:ext cx="993775" cy="70326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1250" name="Picture 17" descr="logo IAMC-Messin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1450" y="5957888"/>
              <a:ext cx="993775" cy="70326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grpSp>
          <p:nvGrpSpPr>
            <p:cNvPr id="1251" name="Group 20"/>
            <p:cNvGrpSpPr>
              <a:grpSpLocks/>
            </p:cNvGrpSpPr>
            <p:nvPr/>
          </p:nvGrpSpPr>
          <p:grpSpPr bwMode="auto">
            <a:xfrm>
              <a:off x="5318126" y="14288"/>
              <a:ext cx="3403601" cy="3417887"/>
              <a:chOff x="3350" y="9"/>
              <a:chExt cx="2144" cy="2153"/>
            </a:xfrm>
          </p:grpSpPr>
          <p:pic>
            <p:nvPicPr>
              <p:cNvPr id="1255" name="Picture 1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350" y="9"/>
                <a:ext cx="2107" cy="157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1256" name="Text Box 18"/>
              <p:cNvSpPr txBox="1">
                <a:spLocks noChangeArrowheads="1"/>
              </p:cNvSpPr>
              <p:nvPr/>
            </p:nvSpPr>
            <p:spPr bwMode="auto">
              <a:xfrm>
                <a:off x="3400" y="1286"/>
                <a:ext cx="2094" cy="8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b="1" dirty="0" smtClean="0">
                    <a:solidFill>
                      <a:srgbClr val="CC0000"/>
                    </a:solidFill>
                    <a:latin typeface="Comic Sans MS" pitchFamily="66" charset="0"/>
                  </a:rPr>
                  <a:t>Site </a:t>
                </a:r>
                <a:r>
                  <a:rPr lang="it-IT" b="1" dirty="0">
                    <a:solidFill>
                      <a:srgbClr val="CC0000"/>
                    </a:solidFill>
                    <a:latin typeface="Comic Sans MS" pitchFamily="66" charset="0"/>
                  </a:rPr>
                  <a:t>1</a:t>
                </a:r>
              </a:p>
            </p:txBody>
          </p:sp>
        </p:grpSp>
        <p:grpSp>
          <p:nvGrpSpPr>
            <p:cNvPr id="1252" name="Group 21"/>
            <p:cNvGrpSpPr>
              <a:grpSpLocks/>
            </p:cNvGrpSpPr>
            <p:nvPr/>
          </p:nvGrpSpPr>
          <p:grpSpPr bwMode="auto">
            <a:xfrm>
              <a:off x="412750" y="1254125"/>
              <a:ext cx="3362326" cy="3367088"/>
              <a:chOff x="260" y="790"/>
              <a:chExt cx="2118" cy="2121"/>
            </a:xfrm>
          </p:grpSpPr>
          <p:pic>
            <p:nvPicPr>
              <p:cNvPr id="1253" name="Picture 14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60" y="790"/>
                <a:ext cx="2035" cy="152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1254" name="Text Box 19"/>
              <p:cNvSpPr txBox="1">
                <a:spLocks noChangeArrowheads="1"/>
              </p:cNvSpPr>
              <p:nvPr/>
            </p:nvSpPr>
            <p:spPr bwMode="auto">
              <a:xfrm>
                <a:off x="284" y="2035"/>
                <a:ext cx="2094" cy="8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b="1" dirty="0" smtClean="0">
                    <a:solidFill>
                      <a:srgbClr val="CC0000"/>
                    </a:solidFill>
                    <a:latin typeface="Comic Sans MS" pitchFamily="66" charset="0"/>
                  </a:rPr>
                  <a:t>Site </a:t>
                </a:r>
                <a:r>
                  <a:rPr lang="it-IT" b="1" dirty="0">
                    <a:solidFill>
                      <a:srgbClr val="CC0000"/>
                    </a:solidFill>
                    <a:latin typeface="Comic Sans MS" pitchFamily="66" charset="0"/>
                  </a:rPr>
                  <a:t>2</a:t>
                </a:r>
              </a:p>
            </p:txBody>
          </p:sp>
        </p:grpSp>
      </p:grpSp>
      <p:pic>
        <p:nvPicPr>
          <p:cNvPr id="2" name="Picture 2" descr="http://www.coastalwiki.org/w/images/2/26/Octylphenol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23323103" y="10775339"/>
            <a:ext cx="2767377" cy="4502151"/>
          </a:xfrm>
          <a:prstGeom prst="rect">
            <a:avLst/>
          </a:prstGeom>
          <a:noFill/>
        </p:spPr>
      </p:pic>
      <p:grpSp>
        <p:nvGrpSpPr>
          <p:cNvPr id="44" name="Gruppo 43"/>
          <p:cNvGrpSpPr/>
          <p:nvPr/>
        </p:nvGrpSpPr>
        <p:grpSpPr>
          <a:xfrm>
            <a:off x="17797824" y="14931886"/>
            <a:ext cx="4979987" cy="4138611"/>
            <a:chOff x="690942" y="128588"/>
            <a:chExt cx="8353046" cy="6094791"/>
          </a:xfrm>
        </p:grpSpPr>
        <p:pic>
          <p:nvPicPr>
            <p:cNvPr id="45" name="Picture 5" descr="IMG_008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02332" y="418021"/>
              <a:ext cx="3986213" cy="2657475"/>
            </a:xfrm>
            <a:prstGeom prst="rect">
              <a:avLst/>
            </a:prstGeom>
            <a:noFill/>
            <a:ln w="28575">
              <a:solidFill>
                <a:srgbClr val="FFFF66"/>
              </a:solidFill>
              <a:miter lim="800000"/>
              <a:headEnd/>
              <a:tailEnd/>
            </a:ln>
          </p:spPr>
        </p:pic>
        <p:pic>
          <p:nvPicPr>
            <p:cNvPr id="46" name="Picture 7" descr="Mullbar_F_matura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879403" y="3682685"/>
              <a:ext cx="3500321" cy="2540694"/>
            </a:xfrm>
            <a:prstGeom prst="rect">
              <a:avLst/>
            </a:prstGeom>
            <a:noFill/>
            <a:ln w="28575">
              <a:solidFill>
                <a:srgbClr val="FFFF66"/>
              </a:solidFill>
              <a:miter lim="800000"/>
              <a:headEnd/>
              <a:tailEnd/>
            </a:ln>
          </p:spPr>
        </p:pic>
        <p:pic>
          <p:nvPicPr>
            <p:cNvPr id="47" name="Picture 8" descr="DSC0120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0942" y="3685322"/>
              <a:ext cx="3359150" cy="2519363"/>
            </a:xfrm>
            <a:prstGeom prst="rect">
              <a:avLst/>
            </a:prstGeom>
            <a:noFill/>
            <a:ln w="28575">
              <a:solidFill>
                <a:srgbClr val="FFFF99"/>
              </a:solidFill>
              <a:miter lim="800000"/>
              <a:headEnd/>
              <a:tailEnd/>
            </a:ln>
          </p:spPr>
        </p:pic>
        <p:pic>
          <p:nvPicPr>
            <p:cNvPr id="48" name="Picture 7" descr="logo IAMC-Messin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48613" y="128588"/>
              <a:ext cx="1095375" cy="7747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49" name="Rectangle 788"/>
          <p:cNvSpPr>
            <a:spLocks noChangeArrowheads="1"/>
          </p:cNvSpPr>
          <p:nvPr/>
        </p:nvSpPr>
        <p:spPr bwMode="auto">
          <a:xfrm>
            <a:off x="16916400" y="19059070"/>
            <a:ext cx="6190142" cy="111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7525" tIns="40238" rIns="47525" bIns="40238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8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Sample characterization</a:t>
            </a:r>
          </a:p>
          <a:p>
            <a:pPr algn="ctr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28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(</a:t>
            </a:r>
            <a:r>
              <a:rPr lang="en-GB" sz="2800" b="1" i="1" dirty="0" err="1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Mullus</a:t>
            </a:r>
            <a:r>
              <a:rPr lang="en-GB" sz="28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 </a:t>
            </a:r>
            <a:r>
              <a:rPr lang="en-GB" sz="2800" b="1" i="1" dirty="0" err="1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barbatus</a:t>
            </a:r>
            <a:r>
              <a:rPr lang="en-GB" sz="2800" b="1" i="1" dirty="0" smtClean="0">
                <a:solidFill>
                  <a:srgbClr val="002060"/>
                </a:solidFill>
                <a:latin typeface="Century Gothic" pitchFamily="34" charset="0"/>
                <a:sym typeface="Symbol" pitchFamily="18" charset="2"/>
              </a:rPr>
              <a:t>)</a:t>
            </a:r>
            <a:endParaRPr lang="en-GB" sz="2800" b="1" i="1" dirty="0">
              <a:solidFill>
                <a:srgbClr val="002060"/>
              </a:solidFill>
              <a:latin typeface="Century Gothic" pitchFamily="34" charset="0"/>
              <a:sym typeface="Symbol" pitchFamily="18" charset="2"/>
            </a:endParaRPr>
          </a:p>
        </p:txBody>
      </p:sp>
      <p:grpSp>
        <p:nvGrpSpPr>
          <p:cNvPr id="50" name="Gruppo 49"/>
          <p:cNvGrpSpPr/>
          <p:nvPr/>
        </p:nvGrpSpPr>
        <p:grpSpPr>
          <a:xfrm>
            <a:off x="20451166" y="20038625"/>
            <a:ext cx="6422497" cy="4051368"/>
            <a:chOff x="1130208" y="1193630"/>
            <a:chExt cx="6926530" cy="4051368"/>
          </a:xfrm>
        </p:grpSpPr>
        <p:sp>
          <p:nvSpPr>
            <p:cNvPr id="51" name="Rectangle 9"/>
            <p:cNvSpPr>
              <a:spLocks noChangeArrowheads="1"/>
            </p:cNvSpPr>
            <p:nvPr/>
          </p:nvSpPr>
          <p:spPr bwMode="auto">
            <a:xfrm>
              <a:off x="1130208" y="1459346"/>
              <a:ext cx="6924581" cy="3785652"/>
            </a:xfrm>
            <a:prstGeom prst="rect">
              <a:avLst/>
            </a:prstGeom>
            <a:solidFill>
              <a:srgbClr val="80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Development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stage</a:t>
              </a: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Sperm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abnormality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(</a:t>
              </a:r>
              <a:r>
                <a:rPr lang="it-IT" sz="2400" b="1" dirty="0">
                  <a:solidFill>
                    <a:schemeClr val="bg1"/>
                  </a:solidFill>
                  <a:latin typeface="Century Gothic" pitchFamily="34" charset="0"/>
                </a:rPr>
                <a:t>SEM, TEM)</a:t>
              </a: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Intersexuality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  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Degeneratione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of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germinal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epithelium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Iperplastic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/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ipertrofic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cells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of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Leydig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and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Sertoli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Macrophages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aggregation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Granulocyte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inflammation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Interstitial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fibrosis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Mineralization</a:t>
              </a:r>
              <a:endParaRPr lang="it-IT" sz="2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52" name="Picture 13" descr="3D,frecce,ragazzi,digitale,fotolia,generi,icone,illustrazioni,maschi,maschile,uomini,persone,Fotografie,sessi,forme,segni,simboli,vettoriale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805617" y="1193630"/>
              <a:ext cx="1251121" cy="1251121"/>
            </a:xfrm>
            <a:prstGeom prst="rect">
              <a:avLst/>
            </a:prstGeom>
            <a:noFill/>
          </p:spPr>
        </p:pic>
      </p:grpSp>
      <p:grpSp>
        <p:nvGrpSpPr>
          <p:cNvPr id="53" name="Gruppo 52"/>
          <p:cNvGrpSpPr/>
          <p:nvPr/>
        </p:nvGrpSpPr>
        <p:grpSpPr>
          <a:xfrm>
            <a:off x="23748588" y="15852965"/>
            <a:ext cx="6365047" cy="3468380"/>
            <a:chOff x="975360" y="1439192"/>
            <a:chExt cx="6839809" cy="3468380"/>
          </a:xfrm>
        </p:grpSpPr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975360" y="1860584"/>
              <a:ext cx="6839809" cy="3046988"/>
            </a:xfrm>
            <a:prstGeom prst="rect">
              <a:avLst/>
            </a:prstGeom>
            <a:solidFill>
              <a:srgbClr val="80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Development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stage</a:t>
              </a: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Intersexuality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 algn="l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Oocyte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atresia  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Iperplastic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/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ipertrofic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perifollicular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cells</a:t>
              </a:r>
              <a:endParaRPr lang="it-IT" sz="2400" b="1" dirty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Interstitial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fibrosis</a:t>
              </a:r>
              <a:endParaRPr lang="it-IT" sz="2400" b="1" dirty="0" smtClean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Macrophages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aggregation</a:t>
              </a:r>
              <a:endParaRPr lang="it-IT" sz="2400" b="1" dirty="0" smtClean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Granulocyte</a:t>
              </a:r>
              <a:r>
                <a:rPr lang="it-IT" sz="2400" b="1" dirty="0" smtClean="0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inflammation</a:t>
              </a:r>
              <a:endParaRPr lang="it-IT" sz="2400" b="1" dirty="0" smtClean="0">
                <a:solidFill>
                  <a:schemeClr val="bg1"/>
                </a:solidFill>
                <a:latin typeface="Century Gothic" pitchFamily="34" charset="0"/>
              </a:endParaRPr>
            </a:p>
            <a:p>
              <a:pPr marL="342900" indent="-342900">
                <a:buFont typeface="Arial" pitchFamily="34" charset="0"/>
                <a:buChar char="•"/>
              </a:pPr>
              <a:r>
                <a:rPr lang="it-IT" sz="2400" b="1" dirty="0" err="1" smtClean="0">
                  <a:solidFill>
                    <a:schemeClr val="bg1"/>
                  </a:solidFill>
                  <a:latin typeface="Century Gothic" pitchFamily="34" charset="0"/>
                </a:rPr>
                <a:t>Mineralization</a:t>
              </a:r>
              <a:endParaRPr lang="it-IT" sz="2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55" name="Picture 8" descr="Simbolo del genere femminile rosso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430040" y="1439192"/>
              <a:ext cx="1369693" cy="1369694"/>
            </a:xfrm>
            <a:prstGeom prst="rect">
              <a:avLst/>
            </a:prstGeom>
            <a:noFill/>
          </p:spPr>
        </p:pic>
      </p:grpSp>
      <p:sp>
        <p:nvSpPr>
          <p:cNvPr id="56" name="Freccia a destra 7204"/>
          <p:cNvSpPr>
            <a:spLocks noChangeArrowheads="1"/>
          </p:cNvSpPr>
          <p:nvPr/>
        </p:nvSpPr>
        <p:spPr bwMode="auto">
          <a:xfrm rot="10800000">
            <a:off x="17963048" y="25226682"/>
            <a:ext cx="2879892" cy="188159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50B4">
              <a:alpha val="6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2120900"/>
            <a:endParaRPr lang="it-IT" sz="5300"/>
          </a:p>
        </p:txBody>
      </p:sp>
      <p:sp>
        <p:nvSpPr>
          <p:cNvPr id="58" name="Rettangolo 57"/>
          <p:cNvSpPr/>
          <p:nvPr/>
        </p:nvSpPr>
        <p:spPr>
          <a:xfrm>
            <a:off x="537881" y="25753527"/>
            <a:ext cx="172391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Effects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exposure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to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BPA, NP and  OP on target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tissues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from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Spaurus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aurata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(orata)</a:t>
            </a:r>
            <a:endParaRPr lang="it-IT" sz="3200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pSp>
        <p:nvGrpSpPr>
          <p:cNvPr id="60" name="Gruppo 59"/>
          <p:cNvGrpSpPr/>
          <p:nvPr/>
        </p:nvGrpSpPr>
        <p:grpSpPr>
          <a:xfrm>
            <a:off x="8516468" y="26769730"/>
            <a:ext cx="5267266" cy="3778004"/>
            <a:chOff x="236538" y="1171576"/>
            <a:chExt cx="8667750" cy="5678487"/>
          </a:xfrm>
        </p:grpSpPr>
        <p:sp>
          <p:nvSpPr>
            <p:cNvPr id="61" name="Rectangle 9"/>
            <p:cNvSpPr>
              <a:spLocks noChangeArrowheads="1"/>
            </p:cNvSpPr>
            <p:nvPr/>
          </p:nvSpPr>
          <p:spPr bwMode="auto">
            <a:xfrm>
              <a:off x="468312" y="1171576"/>
              <a:ext cx="8189727" cy="551384"/>
            </a:xfrm>
            <a:prstGeom prst="rect">
              <a:avLst/>
            </a:prstGeom>
            <a:solidFill>
              <a:srgbClr val="003399">
                <a:alpha val="20000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it-IT" sz="2400" b="1" dirty="0" smtClean="0">
                  <a:solidFill>
                    <a:srgbClr val="003399"/>
                  </a:solidFill>
                  <a:latin typeface="Century Gothic" pitchFamily="34" charset="0"/>
                </a:rPr>
                <a:t>LIVER: </a:t>
              </a:r>
              <a:r>
                <a:rPr lang="it-IT" sz="2400" b="1" dirty="0">
                  <a:solidFill>
                    <a:srgbClr val="003399"/>
                  </a:solidFill>
                  <a:latin typeface="Century Gothic" pitchFamily="34" charset="0"/>
                </a:rPr>
                <a:t>EROD</a:t>
              </a:r>
            </a:p>
          </p:txBody>
        </p:sp>
        <p:pic>
          <p:nvPicPr>
            <p:cNvPr id="62" name="Picture 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36538" y="1700213"/>
              <a:ext cx="4286250" cy="245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 Box 9"/>
            <p:cNvSpPr txBox="1">
              <a:spLocks noChangeArrowheads="1"/>
            </p:cNvSpPr>
            <p:nvPr/>
          </p:nvSpPr>
          <p:spPr bwMode="auto">
            <a:xfrm>
              <a:off x="1908175" y="1771650"/>
              <a:ext cx="1152526" cy="856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 dirty="0">
                  <a:latin typeface="Century Gothic" pitchFamily="34" charset="0"/>
                </a:rPr>
                <a:t>NP</a:t>
              </a:r>
            </a:p>
          </p:txBody>
        </p:sp>
        <p:pic>
          <p:nvPicPr>
            <p:cNvPr id="64" name="Picture 10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629150" y="1716088"/>
              <a:ext cx="4275138" cy="242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6156325" y="1790700"/>
              <a:ext cx="1152526" cy="619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 dirty="0" smtClean="0">
                  <a:latin typeface="Century Gothic" pitchFamily="34" charset="0"/>
                </a:rPr>
                <a:t>OP</a:t>
              </a:r>
              <a:endParaRPr lang="it-IT" sz="2400" b="1" dirty="0">
                <a:latin typeface="Century Gothic" pitchFamily="34" charset="0"/>
              </a:endParaRPr>
            </a:p>
          </p:txBody>
        </p:sp>
        <p:pic>
          <p:nvPicPr>
            <p:cNvPr id="66" name="Picture 12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214563" y="4130675"/>
              <a:ext cx="4714875" cy="271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 Box 13"/>
            <p:cNvSpPr txBox="1">
              <a:spLocks noChangeArrowheads="1"/>
            </p:cNvSpPr>
            <p:nvPr/>
          </p:nvSpPr>
          <p:spPr bwMode="auto">
            <a:xfrm>
              <a:off x="3987801" y="4329115"/>
              <a:ext cx="1152526" cy="154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>
                  <a:latin typeface="Century Gothic" pitchFamily="34" charset="0"/>
                </a:rPr>
                <a:t>BPA</a:t>
              </a:r>
            </a:p>
          </p:txBody>
        </p:sp>
      </p:grpSp>
      <p:grpSp>
        <p:nvGrpSpPr>
          <p:cNvPr id="78" name="Gruppo 77"/>
          <p:cNvGrpSpPr/>
          <p:nvPr/>
        </p:nvGrpSpPr>
        <p:grpSpPr>
          <a:xfrm>
            <a:off x="1277652" y="26782927"/>
            <a:ext cx="6173015" cy="3900274"/>
            <a:chOff x="6688667" y="18037175"/>
            <a:chExt cx="8921750" cy="5857875"/>
          </a:xfrm>
        </p:grpSpPr>
        <p:sp>
          <p:nvSpPr>
            <p:cNvPr id="68" name="Rectangle 9"/>
            <p:cNvSpPr>
              <a:spLocks noChangeArrowheads="1"/>
            </p:cNvSpPr>
            <p:nvPr/>
          </p:nvSpPr>
          <p:spPr bwMode="auto">
            <a:xfrm>
              <a:off x="7004579" y="18037175"/>
              <a:ext cx="8127952" cy="459644"/>
            </a:xfrm>
            <a:prstGeom prst="rect">
              <a:avLst/>
            </a:prstGeom>
            <a:solidFill>
              <a:srgbClr val="003399">
                <a:alpha val="20000"/>
              </a:srgbClr>
            </a:solidFill>
            <a:ln w="9525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it-IT" sz="2400" b="1" dirty="0" smtClean="0">
                  <a:solidFill>
                    <a:srgbClr val="003399"/>
                  </a:solidFill>
                  <a:latin typeface="Century Gothic" pitchFamily="34" charset="0"/>
                </a:rPr>
                <a:t>GILLS: </a:t>
              </a:r>
              <a:r>
                <a:rPr lang="it-IT" sz="2400" b="1" dirty="0" err="1">
                  <a:solidFill>
                    <a:srgbClr val="003399"/>
                  </a:solidFill>
                  <a:latin typeface="Century Gothic" pitchFamily="34" charset="0"/>
                </a:rPr>
                <a:t>Cat</a:t>
              </a:r>
              <a:endParaRPr lang="it-IT" sz="2400" b="1" dirty="0">
                <a:solidFill>
                  <a:srgbClr val="003399"/>
                </a:solidFill>
                <a:latin typeface="Century Gothic" pitchFamily="34" charset="0"/>
              </a:endParaRPr>
            </a:p>
          </p:txBody>
        </p:sp>
        <p:pic>
          <p:nvPicPr>
            <p:cNvPr id="69" name="Picture 13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1032067" y="18565813"/>
              <a:ext cx="4578350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14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774642" y="21305838"/>
              <a:ext cx="4638675" cy="2589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12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6688667" y="18584863"/>
              <a:ext cx="4794250" cy="274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 Box 18"/>
            <p:cNvSpPr txBox="1">
              <a:spLocks noChangeArrowheads="1"/>
            </p:cNvSpPr>
            <p:nvPr/>
          </p:nvSpPr>
          <p:spPr bwMode="auto">
            <a:xfrm>
              <a:off x="8444442" y="18637250"/>
              <a:ext cx="11525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>
                  <a:latin typeface="Century Gothic" pitchFamily="34" charset="0"/>
                </a:rPr>
                <a:t>NP</a:t>
              </a:r>
            </a:p>
          </p:txBody>
        </p:sp>
        <p:sp>
          <p:nvSpPr>
            <p:cNvPr id="73" name="Text Box 19"/>
            <p:cNvSpPr txBox="1">
              <a:spLocks noChangeArrowheads="1"/>
            </p:cNvSpPr>
            <p:nvPr/>
          </p:nvSpPr>
          <p:spPr bwMode="auto">
            <a:xfrm>
              <a:off x="12692593" y="18656300"/>
              <a:ext cx="1152525" cy="625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 dirty="0" smtClean="0">
                  <a:latin typeface="Century Gothic" pitchFamily="34" charset="0"/>
                </a:rPr>
                <a:t>OP</a:t>
              </a:r>
              <a:endParaRPr lang="it-IT" sz="2400" b="1" dirty="0">
                <a:latin typeface="Century Gothic" pitchFamily="34" charset="0"/>
              </a:endParaRPr>
            </a:p>
          </p:txBody>
        </p:sp>
        <p:sp>
          <p:nvSpPr>
            <p:cNvPr id="74" name="Text Box 20"/>
            <p:cNvSpPr txBox="1">
              <a:spLocks noChangeArrowheads="1"/>
            </p:cNvSpPr>
            <p:nvPr/>
          </p:nvSpPr>
          <p:spPr bwMode="auto">
            <a:xfrm>
              <a:off x="10524067" y="21194713"/>
              <a:ext cx="11525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400" b="1">
                  <a:latin typeface="Century Gothic" pitchFamily="34" charset="0"/>
                </a:rPr>
                <a:t>BPA</a:t>
              </a: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134001" y="21539201"/>
            <a:ext cx="6829425" cy="397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370203" y="21434613"/>
            <a:ext cx="7269843" cy="42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3" name="Grafico 8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98483106"/>
              </p:ext>
            </p:extLst>
          </p:nvPr>
        </p:nvGraphicFramePr>
        <p:xfrm>
          <a:off x="17519566" y="31631466"/>
          <a:ext cx="6143643" cy="3019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84" name="Grafico 8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39782891"/>
              </p:ext>
            </p:extLst>
          </p:nvPr>
        </p:nvGraphicFramePr>
        <p:xfrm>
          <a:off x="24068868" y="31620312"/>
          <a:ext cx="6075640" cy="3066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sp>
        <p:nvSpPr>
          <p:cNvPr id="86" name="Freccia a destra 7204"/>
          <p:cNvSpPr>
            <a:spLocks noChangeArrowheads="1"/>
          </p:cNvSpPr>
          <p:nvPr/>
        </p:nvSpPr>
        <p:spPr bwMode="auto">
          <a:xfrm>
            <a:off x="15342935" y="32241017"/>
            <a:ext cx="1661311" cy="130920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50B4">
              <a:alpha val="6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2120900"/>
            <a:endParaRPr lang="it-IT" sz="5300"/>
          </a:p>
        </p:txBody>
      </p:sp>
      <p:sp>
        <p:nvSpPr>
          <p:cNvPr id="87" name="Rettangolo 86"/>
          <p:cNvSpPr/>
          <p:nvPr/>
        </p:nvSpPr>
        <p:spPr>
          <a:xfrm>
            <a:off x="16434392" y="30071527"/>
            <a:ext cx="138085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Levels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 BPA, NP and  OP in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muscle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and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liver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exposed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samples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Mullus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barbatus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(triglia)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from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industrial Site 1 in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Sicily</a:t>
            </a:r>
            <a:endParaRPr lang="it-IT" sz="3200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pSp>
        <p:nvGrpSpPr>
          <p:cNvPr id="89" name="Gruppo 88"/>
          <p:cNvGrpSpPr/>
          <p:nvPr/>
        </p:nvGrpSpPr>
        <p:grpSpPr>
          <a:xfrm>
            <a:off x="22792272" y="37740699"/>
            <a:ext cx="7436909" cy="3779837"/>
            <a:chOff x="1331913" y="1700213"/>
            <a:chExt cx="6646862" cy="4295775"/>
          </a:xfrm>
        </p:grpSpPr>
        <p:pic>
          <p:nvPicPr>
            <p:cNvPr id="90" name="Picture 8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1331913" y="1700213"/>
              <a:ext cx="6646862" cy="429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" name="Text Box 5"/>
            <p:cNvSpPr txBox="1">
              <a:spLocks noChangeArrowheads="1"/>
            </p:cNvSpPr>
            <p:nvPr/>
          </p:nvSpPr>
          <p:spPr bwMode="auto">
            <a:xfrm>
              <a:off x="2268538" y="2060575"/>
              <a:ext cx="647700" cy="454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000" b="1">
                  <a:latin typeface="Century Gothic" pitchFamily="34" charset="0"/>
                </a:rPr>
                <a:t>BPF</a:t>
              </a:r>
            </a:p>
          </p:txBody>
        </p:sp>
        <p:sp>
          <p:nvSpPr>
            <p:cNvPr id="92" name="Text Box 6"/>
            <p:cNvSpPr txBox="1">
              <a:spLocks noChangeArrowheads="1"/>
            </p:cNvSpPr>
            <p:nvPr/>
          </p:nvSpPr>
          <p:spPr bwMode="auto">
            <a:xfrm>
              <a:off x="2916238" y="2846388"/>
              <a:ext cx="647700" cy="454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000" b="1">
                  <a:latin typeface="Century Gothic" pitchFamily="34" charset="0"/>
                </a:rPr>
                <a:t>BPA</a:t>
              </a:r>
            </a:p>
          </p:txBody>
        </p:sp>
        <p:sp>
          <p:nvSpPr>
            <p:cNvPr id="93" name="Text Box 7"/>
            <p:cNvSpPr txBox="1">
              <a:spLocks noChangeArrowheads="1"/>
            </p:cNvSpPr>
            <p:nvPr/>
          </p:nvSpPr>
          <p:spPr bwMode="auto">
            <a:xfrm>
              <a:off x="3276600" y="3357563"/>
              <a:ext cx="647700" cy="454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000" b="1">
                  <a:latin typeface="Century Gothic" pitchFamily="34" charset="0"/>
                </a:rPr>
                <a:t>BPB</a:t>
              </a:r>
            </a:p>
          </p:txBody>
        </p:sp>
        <p:sp>
          <p:nvSpPr>
            <p:cNvPr id="94" name="Text Box 8"/>
            <p:cNvSpPr txBox="1">
              <a:spLocks noChangeArrowheads="1"/>
            </p:cNvSpPr>
            <p:nvPr/>
          </p:nvSpPr>
          <p:spPr bwMode="auto">
            <a:xfrm>
              <a:off x="4932363" y="3860800"/>
              <a:ext cx="1008062" cy="454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000" b="1">
                  <a:latin typeface="Century Gothic" pitchFamily="34" charset="0"/>
                </a:rPr>
                <a:t>BFDGE</a:t>
              </a:r>
            </a:p>
          </p:txBody>
        </p:sp>
        <p:sp>
          <p:nvSpPr>
            <p:cNvPr id="95" name="Text Box 9"/>
            <p:cNvSpPr txBox="1">
              <a:spLocks noChangeArrowheads="1"/>
            </p:cNvSpPr>
            <p:nvPr/>
          </p:nvSpPr>
          <p:spPr bwMode="auto">
            <a:xfrm>
              <a:off x="6443663" y="3789363"/>
              <a:ext cx="1008062" cy="454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000" b="1">
                  <a:latin typeface="Century Gothic" pitchFamily="34" charset="0"/>
                </a:rPr>
                <a:t>BADGE</a:t>
              </a:r>
            </a:p>
          </p:txBody>
        </p:sp>
      </p:grpSp>
      <p:sp>
        <p:nvSpPr>
          <p:cNvPr id="96" name="Rettangolo 95"/>
          <p:cNvSpPr/>
          <p:nvPr/>
        </p:nvSpPr>
        <p:spPr>
          <a:xfrm>
            <a:off x="17949334" y="37911660"/>
            <a:ext cx="47074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HPLC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with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fluorescence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detection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BPA and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other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4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bisphenols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in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canned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tuna</a:t>
            </a:r>
            <a:endParaRPr lang="it-IT" sz="3200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97" name="Immagine 3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12393074" y="35114444"/>
            <a:ext cx="3771900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Rettangolo 97"/>
          <p:cNvSpPr/>
          <p:nvPr/>
        </p:nvSpPr>
        <p:spPr>
          <a:xfrm>
            <a:off x="10193867" y="40197659"/>
            <a:ext cx="39793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Scheme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the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bioreactor</a:t>
            </a:r>
            <a:endParaRPr lang="it-IT" sz="3200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99" name="Freccia circolare a destra 6"/>
          <p:cNvSpPr>
            <a:spLocks noChangeArrowheads="1"/>
          </p:cNvSpPr>
          <p:nvPr/>
        </p:nvSpPr>
        <p:spPr bwMode="auto">
          <a:xfrm>
            <a:off x="17120043" y="35660346"/>
            <a:ext cx="1763484" cy="2941638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solidFill>
            <a:srgbClr val="0050B4">
              <a:alpha val="6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2120900"/>
            <a:endParaRPr lang="it-IT" sz="5300"/>
          </a:p>
        </p:txBody>
      </p:sp>
      <p:pic>
        <p:nvPicPr>
          <p:cNvPr id="100" name="Immagine 4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0" y="36984024"/>
            <a:ext cx="8128000" cy="478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Rettangolo 100"/>
          <p:cNvSpPr/>
          <p:nvPr/>
        </p:nvSpPr>
        <p:spPr>
          <a:xfrm>
            <a:off x="7450671" y="37742326"/>
            <a:ext cx="41317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MCF-7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cell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proliferation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in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presence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of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some </a:t>
            </a:r>
            <a:r>
              <a:rPr lang="it-IT" sz="3200" b="1" i="1" dirty="0" err="1" smtClean="0">
                <a:solidFill>
                  <a:srgbClr val="002060"/>
                </a:solidFill>
                <a:latin typeface="Century Gothic" pitchFamily="34" charset="0"/>
              </a:rPr>
              <a:t>EDCs</a:t>
            </a:r>
            <a:r>
              <a:rPr lang="it-IT" sz="32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endParaRPr lang="it-IT" sz="3200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1209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1209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C:\msoffice\Templates\Blank Presentation.pot</Template>
  <TotalTime>8024</TotalTime>
  <Words>605</Words>
  <Application>Microsoft Office PowerPoint</Application>
  <PresentationFormat>Personalizzato</PresentationFormat>
  <Paragraphs>81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Blank Presentation</vt:lpstr>
      <vt:lpstr>Diapositiva 1</vt:lpstr>
    </vt:vector>
  </TitlesOfParts>
  <Company>Tropix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Yvonne</dc:creator>
  <cp:lastModifiedBy>grumetto</cp:lastModifiedBy>
  <cp:revision>557</cp:revision>
  <cp:lastPrinted>2001-02-16T04:44:57Z</cp:lastPrinted>
  <dcterms:created xsi:type="dcterms:W3CDTF">2001-02-10T20:03:11Z</dcterms:created>
  <dcterms:modified xsi:type="dcterms:W3CDTF">2017-03-29T10:30:10Z</dcterms:modified>
</cp:coreProperties>
</file>