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3"/>
  </p:notesMasterIdLst>
  <p:handoutMasterIdLst>
    <p:handoutMasterId r:id="rId4"/>
  </p:handoutMasterIdLst>
  <p:sldIdLst>
    <p:sldId id="256" r:id="rId2"/>
  </p:sldIdLst>
  <p:sldSz cx="30279975" cy="42808525"/>
  <p:notesSz cx="6858000" cy="9144000"/>
  <p:defaultTextStyle>
    <a:defPPr>
      <a:defRPr lang="it-IT"/>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88147" autoAdjust="0"/>
  </p:normalViewPr>
  <p:slideViewPr>
    <p:cSldViewPr>
      <p:cViewPr>
        <p:scale>
          <a:sx n="40" d="100"/>
          <a:sy n="40" d="100"/>
        </p:scale>
        <p:origin x="1278" y="8082"/>
      </p:cViewPr>
      <p:guideLst>
        <p:guide orient="horz" pos="13483"/>
        <p:guide pos="9537"/>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it-IT"/>
          </a:p>
        </p:txBody>
      </p:sp>
      <p:sp>
        <p:nvSpPr>
          <p:cNvPr id="1536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it-IT"/>
          </a:p>
        </p:txBody>
      </p:sp>
      <p:sp>
        <p:nvSpPr>
          <p:cNvPr id="1536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it-IT"/>
          </a:p>
        </p:txBody>
      </p:sp>
      <p:sp>
        <p:nvSpPr>
          <p:cNvPr id="1536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3E51BED1-E71B-4F54-A8D8-EF97063F1618}" type="slidenum">
              <a:rPr lang="it-IT"/>
              <a:pPr>
                <a:defRPr/>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it-IT"/>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it-IT"/>
          </a:p>
        </p:txBody>
      </p:sp>
      <p:sp>
        <p:nvSpPr>
          <p:cNvPr id="3076" name="Rectangle 4"/>
          <p:cNvSpPr>
            <a:spLocks noGrp="1" noRot="1" noChangeAspect="1" noChangeArrowheads="1" noTextEdit="1"/>
          </p:cNvSpPr>
          <p:nvPr>
            <p:ph type="sldImg" idx="2"/>
          </p:nvPr>
        </p:nvSpPr>
        <p:spPr bwMode="auto">
          <a:xfrm>
            <a:off x="2216150" y="685800"/>
            <a:ext cx="24257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it-IT"/>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672FC355-07B5-4B09-92A1-2D38CF04043A}" type="slidenum">
              <a:rPr lang="it-IT"/>
              <a:pPr>
                <a:defRPr/>
              </a:pPr>
              <a:t>‹N›</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p>
            <a:fld id="{C4D80F0D-39F6-45F5-9E4F-11A5FD2B42DE}" type="slidenum">
              <a:rPr lang="it-IT"/>
              <a:pPr/>
              <a:t>1</a:t>
            </a:fld>
            <a:endParaRPr lang="it-IT"/>
          </a:p>
        </p:txBody>
      </p:sp>
      <p:sp>
        <p:nvSpPr>
          <p:cNvPr id="4099" name="Rectangle 2"/>
          <p:cNvSpPr>
            <a:spLocks noGrp="1" noRot="1" noChangeAspect="1" noChangeArrowheads="1" noTextEdit="1"/>
          </p:cNvSpPr>
          <p:nvPr>
            <p:ph type="sldImg"/>
          </p:nvPr>
        </p:nvSpPr>
        <p:spPr>
          <a:ln/>
        </p:spPr>
      </p:sp>
      <p:sp>
        <p:nvSpPr>
          <p:cNvPr id="4100" name="Rectangle 3"/>
          <p:cNvSpPr>
            <a:spLocks noGrp="1" noChangeArrowheads="1"/>
          </p:cNvSpPr>
          <p:nvPr>
            <p:ph type="body" idx="1"/>
          </p:nvPr>
        </p:nvSpPr>
        <p:spPr>
          <a:noFill/>
          <a:ln/>
        </p:spPr>
        <p:txBody>
          <a:bodyPr/>
          <a:lstStyle/>
          <a:p>
            <a:pPr eaLnBrk="1" hangingPunct="1"/>
            <a:r>
              <a:rPr lang="en-GB" dirty="0" smtClean="0"/>
              <a:t>The Sense of Community construct (</a:t>
            </a:r>
            <a:r>
              <a:rPr lang="en-GB" dirty="0" err="1" smtClean="0"/>
              <a:t>SoC</a:t>
            </a:r>
            <a:r>
              <a:rPr lang="en-GB" dirty="0" smtClean="0"/>
              <a:t>, Mc </a:t>
            </a:r>
            <a:r>
              <a:rPr lang="en-GB" dirty="0" err="1" smtClean="0"/>
              <a:t>Millan</a:t>
            </a:r>
            <a:r>
              <a:rPr lang="en-GB" dirty="0" smtClean="0"/>
              <a:t>&amp; </a:t>
            </a:r>
            <a:r>
              <a:rPr lang="en-GB" dirty="0" err="1" smtClean="0"/>
              <a:t>Chavis</a:t>
            </a:r>
            <a:r>
              <a:rPr lang="en-GB" dirty="0" smtClean="0"/>
              <a:t>,</a:t>
            </a:r>
            <a:endParaRPr lang="it-IT" dirty="0" smtClean="0"/>
          </a:p>
          <a:p>
            <a:pPr eaLnBrk="1" hangingPunct="1"/>
            <a:r>
              <a:rPr lang="en-GB" dirty="0" smtClean="0"/>
              <a:t>1986) draws a growing interest also in social psychology for its</a:t>
            </a:r>
            <a:endParaRPr lang="it-IT" dirty="0" smtClean="0"/>
          </a:p>
          <a:p>
            <a:pPr eaLnBrk="1" hangingPunct="1"/>
            <a:r>
              <a:rPr lang="en-GB" dirty="0" smtClean="0"/>
              <a:t>heuristic power in the study of the perceived quality of </a:t>
            </a:r>
            <a:r>
              <a:rPr lang="en-GB" dirty="0" err="1" smtClean="0"/>
              <a:t>interindividual</a:t>
            </a:r>
            <a:endParaRPr lang="it-IT" dirty="0" smtClean="0"/>
          </a:p>
          <a:p>
            <a:pPr eaLnBrk="1" hangingPunct="1"/>
            <a:r>
              <a:rPr lang="en-GB" dirty="0" smtClean="0"/>
              <a:t>and intergroup relations. This research is conducted in</a:t>
            </a:r>
            <a:endParaRPr lang="it-IT" dirty="0" smtClean="0"/>
          </a:p>
          <a:p>
            <a:pPr eaLnBrk="1" hangingPunct="1"/>
            <a:r>
              <a:rPr lang="en-GB" dirty="0" smtClean="0"/>
              <a:t>two different territorial areas in Milano characterised by a high</a:t>
            </a:r>
            <a:endParaRPr lang="it-IT" dirty="0" smtClean="0"/>
          </a:p>
          <a:p>
            <a:pPr eaLnBrk="1" hangingPunct="1"/>
            <a:r>
              <a:rPr lang="en-GB" dirty="0" smtClean="0"/>
              <a:t>versus low presence of foreign immigrants. The main goal of the</a:t>
            </a:r>
            <a:endParaRPr lang="it-IT" dirty="0" smtClean="0"/>
          </a:p>
          <a:p>
            <a:pPr eaLnBrk="1" hangingPunct="1"/>
            <a:r>
              <a:rPr lang="en-GB" dirty="0" smtClean="0"/>
              <a:t>study is to analyse the still unexplored relations between sense</a:t>
            </a:r>
            <a:endParaRPr lang="it-IT" dirty="0" smtClean="0"/>
          </a:p>
          <a:p>
            <a:pPr eaLnBrk="1" hangingPunct="1"/>
            <a:r>
              <a:rPr lang="en-GB" dirty="0" smtClean="0"/>
              <a:t>of community and both subtle and blatant prejudice (Pettigrew</a:t>
            </a:r>
            <a:endParaRPr lang="it-IT" dirty="0" smtClean="0"/>
          </a:p>
          <a:p>
            <a:pPr eaLnBrk="1" hangingPunct="1"/>
            <a:r>
              <a:rPr lang="en-GB" dirty="0" smtClean="0"/>
              <a:t>&amp; </a:t>
            </a:r>
            <a:r>
              <a:rPr lang="en-GB" dirty="0" err="1" smtClean="0"/>
              <a:t>Meertens</a:t>
            </a:r>
            <a:r>
              <a:rPr lang="en-GB" dirty="0" smtClean="0"/>
              <a:t>, 1995; 2002). We set up a study to test a model including</a:t>
            </a:r>
            <a:endParaRPr lang="it-IT" dirty="0" smtClean="0"/>
          </a:p>
          <a:p>
            <a:pPr eaLnBrk="1" hangingPunct="1"/>
            <a:r>
              <a:rPr lang="en-GB" dirty="0" smtClean="0"/>
              <a:t>the following constructs: the psychological sense of community</a:t>
            </a:r>
            <a:endParaRPr lang="it-IT" dirty="0" smtClean="0"/>
          </a:p>
          <a:p>
            <a:pPr eaLnBrk="1" hangingPunct="1"/>
            <a:r>
              <a:rPr lang="en-GB" dirty="0" smtClean="0"/>
              <a:t>referred to the neighbourhood which includes 4 dimensions</a:t>
            </a:r>
            <a:endParaRPr lang="it-IT" dirty="0" smtClean="0"/>
          </a:p>
          <a:p>
            <a:pPr eaLnBrk="1" hangingPunct="1"/>
            <a:r>
              <a:rPr lang="en-GB" dirty="0" smtClean="0"/>
              <a:t>(membership, integration/fulfilment of needs, influence, shared</a:t>
            </a:r>
            <a:endParaRPr lang="it-IT" dirty="0" smtClean="0"/>
          </a:p>
          <a:p>
            <a:pPr eaLnBrk="1" hangingPunct="1"/>
            <a:r>
              <a:rPr lang="en-GB" dirty="0" smtClean="0"/>
              <a:t>emotional connection), subtle and blatant prejudice towards foreign</a:t>
            </a:r>
            <a:endParaRPr lang="it-IT" dirty="0" smtClean="0"/>
          </a:p>
          <a:p>
            <a:pPr eaLnBrk="1" hangingPunct="1"/>
            <a:r>
              <a:rPr lang="en-GB" dirty="0" smtClean="0"/>
              <a:t>immigrants and acculturation strategies (HCSA, Host Community</a:t>
            </a:r>
            <a:endParaRPr lang="it-IT" dirty="0" smtClean="0"/>
          </a:p>
          <a:p>
            <a:pPr eaLnBrk="1" hangingPunct="1"/>
            <a:r>
              <a:rPr lang="it-IT" dirty="0" err="1" smtClean="0"/>
              <a:t>Acculturation</a:t>
            </a:r>
            <a:r>
              <a:rPr lang="it-IT" dirty="0" smtClean="0"/>
              <a:t> Scale; </a:t>
            </a:r>
            <a:r>
              <a:rPr lang="it-IT" dirty="0" err="1" smtClean="0"/>
              <a:t>Bourhis</a:t>
            </a:r>
            <a:r>
              <a:rPr lang="it-IT" dirty="0" smtClean="0"/>
              <a:t>, &amp; </a:t>
            </a:r>
            <a:r>
              <a:rPr lang="it-IT" dirty="0" err="1" smtClean="0"/>
              <a:t>Bougie</a:t>
            </a:r>
            <a:r>
              <a:rPr lang="it-IT" dirty="0" smtClean="0"/>
              <a:t>,1998).</a:t>
            </a:r>
          </a:p>
          <a:p>
            <a:pPr eaLnBrk="1" hangingPunct="1"/>
            <a:endParaRPr lang="it-IT"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2271713" y="13298488"/>
            <a:ext cx="25736550" cy="9175750"/>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4541838" y="24258588"/>
            <a:ext cx="21196300" cy="10939462"/>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endParaRPr lang="it-IT"/>
          </a:p>
        </p:txBody>
      </p:sp>
      <p:sp>
        <p:nvSpPr>
          <p:cNvPr id="5" name="Rectangle 5"/>
          <p:cNvSpPr>
            <a:spLocks noGrp="1" noChangeArrowheads="1"/>
          </p:cNvSpPr>
          <p:nvPr>
            <p:ph type="ftr" sz="quarter" idx="11"/>
          </p:nvPr>
        </p:nvSpPr>
        <p:spPr>
          <a:ln/>
        </p:spPr>
        <p:txBody>
          <a:bodyPr/>
          <a:lstStyle>
            <a:lvl1pPr>
              <a:defRPr/>
            </a:lvl1pPr>
          </a:lstStyle>
          <a:p>
            <a:endParaRPr lang="it-IT"/>
          </a:p>
        </p:txBody>
      </p:sp>
      <p:sp>
        <p:nvSpPr>
          <p:cNvPr id="6" name="Rectangle 6"/>
          <p:cNvSpPr>
            <a:spLocks noGrp="1" noChangeArrowheads="1"/>
          </p:cNvSpPr>
          <p:nvPr>
            <p:ph type="sldNum" sz="quarter" idx="12"/>
          </p:nvPr>
        </p:nvSpPr>
        <p:spPr>
          <a:ln/>
        </p:spPr>
        <p:txBody>
          <a:bodyPr/>
          <a:lstStyle>
            <a:lvl1pPr>
              <a:defRPr/>
            </a:lvl1pPr>
          </a:lstStyle>
          <a:p>
            <a:fld id="{4B90AA7F-D20D-4C9E-8EC4-40C4554A33CB}" type="slidenum">
              <a:rPr lang="it-IT"/>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endParaRPr lang="it-IT"/>
          </a:p>
        </p:txBody>
      </p:sp>
      <p:sp>
        <p:nvSpPr>
          <p:cNvPr id="5" name="Rectangle 5"/>
          <p:cNvSpPr>
            <a:spLocks noGrp="1" noChangeArrowheads="1"/>
          </p:cNvSpPr>
          <p:nvPr>
            <p:ph type="ftr" sz="quarter" idx="11"/>
          </p:nvPr>
        </p:nvSpPr>
        <p:spPr>
          <a:ln/>
        </p:spPr>
        <p:txBody>
          <a:bodyPr/>
          <a:lstStyle>
            <a:lvl1pPr>
              <a:defRPr/>
            </a:lvl1pPr>
          </a:lstStyle>
          <a:p>
            <a:endParaRPr lang="it-IT"/>
          </a:p>
        </p:txBody>
      </p:sp>
      <p:sp>
        <p:nvSpPr>
          <p:cNvPr id="6" name="Rectangle 6"/>
          <p:cNvSpPr>
            <a:spLocks noGrp="1" noChangeArrowheads="1"/>
          </p:cNvSpPr>
          <p:nvPr>
            <p:ph type="sldNum" sz="quarter" idx="12"/>
          </p:nvPr>
        </p:nvSpPr>
        <p:spPr>
          <a:ln/>
        </p:spPr>
        <p:txBody>
          <a:bodyPr/>
          <a:lstStyle>
            <a:lvl1pPr>
              <a:defRPr/>
            </a:lvl1pPr>
          </a:lstStyle>
          <a:p>
            <a:fld id="{1BE89625-50F7-440A-8DA1-A555047B4981}" type="slidenum">
              <a:rPr lang="it-IT"/>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21953538" y="1714500"/>
            <a:ext cx="6811962" cy="36525200"/>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1514475" y="1714500"/>
            <a:ext cx="20286663" cy="3652520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endParaRPr lang="it-IT"/>
          </a:p>
        </p:txBody>
      </p:sp>
      <p:sp>
        <p:nvSpPr>
          <p:cNvPr id="5" name="Rectangle 5"/>
          <p:cNvSpPr>
            <a:spLocks noGrp="1" noChangeArrowheads="1"/>
          </p:cNvSpPr>
          <p:nvPr>
            <p:ph type="ftr" sz="quarter" idx="11"/>
          </p:nvPr>
        </p:nvSpPr>
        <p:spPr>
          <a:ln/>
        </p:spPr>
        <p:txBody>
          <a:bodyPr/>
          <a:lstStyle>
            <a:lvl1pPr>
              <a:defRPr/>
            </a:lvl1pPr>
          </a:lstStyle>
          <a:p>
            <a:endParaRPr lang="it-IT"/>
          </a:p>
        </p:txBody>
      </p:sp>
      <p:sp>
        <p:nvSpPr>
          <p:cNvPr id="6" name="Rectangle 6"/>
          <p:cNvSpPr>
            <a:spLocks noGrp="1" noChangeArrowheads="1"/>
          </p:cNvSpPr>
          <p:nvPr>
            <p:ph type="sldNum" sz="quarter" idx="12"/>
          </p:nvPr>
        </p:nvSpPr>
        <p:spPr>
          <a:ln/>
        </p:spPr>
        <p:txBody>
          <a:bodyPr/>
          <a:lstStyle>
            <a:lvl1pPr>
              <a:defRPr/>
            </a:lvl1pPr>
          </a:lstStyle>
          <a:p>
            <a:fld id="{73B479CE-4D3E-47D9-894E-4E25957A2082}" type="slidenum">
              <a:rPr lang="it-IT"/>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endParaRPr lang="it-IT"/>
          </a:p>
        </p:txBody>
      </p:sp>
      <p:sp>
        <p:nvSpPr>
          <p:cNvPr id="5" name="Rectangle 5"/>
          <p:cNvSpPr>
            <a:spLocks noGrp="1" noChangeArrowheads="1"/>
          </p:cNvSpPr>
          <p:nvPr>
            <p:ph type="ftr" sz="quarter" idx="11"/>
          </p:nvPr>
        </p:nvSpPr>
        <p:spPr>
          <a:ln/>
        </p:spPr>
        <p:txBody>
          <a:bodyPr/>
          <a:lstStyle>
            <a:lvl1pPr>
              <a:defRPr/>
            </a:lvl1pPr>
          </a:lstStyle>
          <a:p>
            <a:endParaRPr lang="it-IT"/>
          </a:p>
        </p:txBody>
      </p:sp>
      <p:sp>
        <p:nvSpPr>
          <p:cNvPr id="6" name="Rectangle 6"/>
          <p:cNvSpPr>
            <a:spLocks noGrp="1" noChangeArrowheads="1"/>
          </p:cNvSpPr>
          <p:nvPr>
            <p:ph type="sldNum" sz="quarter" idx="12"/>
          </p:nvPr>
        </p:nvSpPr>
        <p:spPr>
          <a:ln/>
        </p:spPr>
        <p:txBody>
          <a:bodyPr/>
          <a:lstStyle>
            <a:lvl1pPr>
              <a:defRPr/>
            </a:lvl1pPr>
          </a:lstStyle>
          <a:p>
            <a:fld id="{C619BBAA-A56A-4965-B315-064371D1FA66}" type="slidenum">
              <a:rPr lang="it-IT"/>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2392363" y="27508200"/>
            <a:ext cx="25738137" cy="8502650"/>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2392363" y="18143538"/>
            <a:ext cx="25738137" cy="9364662"/>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endParaRPr lang="it-IT"/>
          </a:p>
        </p:txBody>
      </p:sp>
      <p:sp>
        <p:nvSpPr>
          <p:cNvPr id="5" name="Rectangle 5"/>
          <p:cNvSpPr>
            <a:spLocks noGrp="1" noChangeArrowheads="1"/>
          </p:cNvSpPr>
          <p:nvPr>
            <p:ph type="ftr" sz="quarter" idx="11"/>
          </p:nvPr>
        </p:nvSpPr>
        <p:spPr>
          <a:ln/>
        </p:spPr>
        <p:txBody>
          <a:bodyPr/>
          <a:lstStyle>
            <a:lvl1pPr>
              <a:defRPr/>
            </a:lvl1pPr>
          </a:lstStyle>
          <a:p>
            <a:endParaRPr lang="it-IT"/>
          </a:p>
        </p:txBody>
      </p:sp>
      <p:sp>
        <p:nvSpPr>
          <p:cNvPr id="6" name="Rectangle 6"/>
          <p:cNvSpPr>
            <a:spLocks noGrp="1" noChangeArrowheads="1"/>
          </p:cNvSpPr>
          <p:nvPr>
            <p:ph type="sldNum" sz="quarter" idx="12"/>
          </p:nvPr>
        </p:nvSpPr>
        <p:spPr>
          <a:ln/>
        </p:spPr>
        <p:txBody>
          <a:bodyPr/>
          <a:lstStyle>
            <a:lvl1pPr>
              <a:defRPr/>
            </a:lvl1pPr>
          </a:lstStyle>
          <a:p>
            <a:fld id="{3AF72AA6-890F-4FFB-B830-28A0D2E0AA7C}" type="slidenum">
              <a:rPr lang="it-IT"/>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1514475" y="9988550"/>
            <a:ext cx="13549313" cy="28251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15216188" y="9988550"/>
            <a:ext cx="13549312" cy="28251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endParaRPr lang="it-IT"/>
          </a:p>
        </p:txBody>
      </p:sp>
      <p:sp>
        <p:nvSpPr>
          <p:cNvPr id="6" name="Rectangle 5"/>
          <p:cNvSpPr>
            <a:spLocks noGrp="1" noChangeArrowheads="1"/>
          </p:cNvSpPr>
          <p:nvPr>
            <p:ph type="ftr" sz="quarter" idx="11"/>
          </p:nvPr>
        </p:nvSpPr>
        <p:spPr>
          <a:ln/>
        </p:spPr>
        <p:txBody>
          <a:bodyPr/>
          <a:lstStyle>
            <a:lvl1pPr>
              <a:defRPr/>
            </a:lvl1pPr>
          </a:lstStyle>
          <a:p>
            <a:endParaRPr lang="it-IT"/>
          </a:p>
        </p:txBody>
      </p:sp>
      <p:sp>
        <p:nvSpPr>
          <p:cNvPr id="7" name="Rectangle 6"/>
          <p:cNvSpPr>
            <a:spLocks noGrp="1" noChangeArrowheads="1"/>
          </p:cNvSpPr>
          <p:nvPr>
            <p:ph type="sldNum" sz="quarter" idx="12"/>
          </p:nvPr>
        </p:nvSpPr>
        <p:spPr>
          <a:ln/>
        </p:spPr>
        <p:txBody>
          <a:bodyPr/>
          <a:lstStyle>
            <a:lvl1pPr>
              <a:defRPr/>
            </a:lvl1pPr>
          </a:lstStyle>
          <a:p>
            <a:fld id="{57C2A08A-7113-40C9-8DDC-2F8FC3933332}" type="slidenum">
              <a:rPr lang="it-IT"/>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1514475" y="9582150"/>
            <a:ext cx="13377863" cy="3994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1514475" y="13576300"/>
            <a:ext cx="13377863" cy="24663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15381288" y="9582150"/>
            <a:ext cx="13384212" cy="3994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15381288" y="13576300"/>
            <a:ext cx="13384212" cy="24663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endParaRPr lang="it-IT"/>
          </a:p>
        </p:txBody>
      </p:sp>
      <p:sp>
        <p:nvSpPr>
          <p:cNvPr id="8" name="Rectangle 5"/>
          <p:cNvSpPr>
            <a:spLocks noGrp="1" noChangeArrowheads="1"/>
          </p:cNvSpPr>
          <p:nvPr>
            <p:ph type="ftr" sz="quarter" idx="11"/>
          </p:nvPr>
        </p:nvSpPr>
        <p:spPr>
          <a:ln/>
        </p:spPr>
        <p:txBody>
          <a:bodyPr/>
          <a:lstStyle>
            <a:lvl1pPr>
              <a:defRPr/>
            </a:lvl1pPr>
          </a:lstStyle>
          <a:p>
            <a:endParaRPr lang="it-IT"/>
          </a:p>
        </p:txBody>
      </p:sp>
      <p:sp>
        <p:nvSpPr>
          <p:cNvPr id="9" name="Rectangle 6"/>
          <p:cNvSpPr>
            <a:spLocks noGrp="1" noChangeArrowheads="1"/>
          </p:cNvSpPr>
          <p:nvPr>
            <p:ph type="sldNum" sz="quarter" idx="12"/>
          </p:nvPr>
        </p:nvSpPr>
        <p:spPr>
          <a:ln/>
        </p:spPr>
        <p:txBody>
          <a:bodyPr/>
          <a:lstStyle>
            <a:lvl1pPr>
              <a:defRPr/>
            </a:lvl1pPr>
          </a:lstStyle>
          <a:p>
            <a:fld id="{D080EC5A-B411-49F7-9764-A46CCB4D0E99}" type="slidenum">
              <a:rPr lang="it-IT"/>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4"/>
          <p:cNvSpPr>
            <a:spLocks noGrp="1" noChangeArrowheads="1"/>
          </p:cNvSpPr>
          <p:nvPr>
            <p:ph type="dt" sz="half" idx="10"/>
          </p:nvPr>
        </p:nvSpPr>
        <p:spPr>
          <a:ln/>
        </p:spPr>
        <p:txBody>
          <a:bodyPr/>
          <a:lstStyle>
            <a:lvl1pPr>
              <a:defRPr/>
            </a:lvl1pPr>
          </a:lstStyle>
          <a:p>
            <a:endParaRPr lang="it-IT"/>
          </a:p>
        </p:txBody>
      </p:sp>
      <p:sp>
        <p:nvSpPr>
          <p:cNvPr id="4" name="Rectangle 5"/>
          <p:cNvSpPr>
            <a:spLocks noGrp="1" noChangeArrowheads="1"/>
          </p:cNvSpPr>
          <p:nvPr>
            <p:ph type="ftr" sz="quarter" idx="11"/>
          </p:nvPr>
        </p:nvSpPr>
        <p:spPr>
          <a:ln/>
        </p:spPr>
        <p:txBody>
          <a:bodyPr/>
          <a:lstStyle>
            <a:lvl1pPr>
              <a:defRPr/>
            </a:lvl1pPr>
          </a:lstStyle>
          <a:p>
            <a:endParaRPr lang="it-IT"/>
          </a:p>
        </p:txBody>
      </p:sp>
      <p:sp>
        <p:nvSpPr>
          <p:cNvPr id="5" name="Rectangle 6"/>
          <p:cNvSpPr>
            <a:spLocks noGrp="1" noChangeArrowheads="1"/>
          </p:cNvSpPr>
          <p:nvPr>
            <p:ph type="sldNum" sz="quarter" idx="12"/>
          </p:nvPr>
        </p:nvSpPr>
        <p:spPr>
          <a:ln/>
        </p:spPr>
        <p:txBody>
          <a:bodyPr/>
          <a:lstStyle>
            <a:lvl1pPr>
              <a:defRPr/>
            </a:lvl1pPr>
          </a:lstStyle>
          <a:p>
            <a:fld id="{7960AC82-7AC7-43ED-976A-EB9F63E434BD}" type="slidenum">
              <a:rPr lang="it-IT"/>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it-IT"/>
          </a:p>
        </p:txBody>
      </p:sp>
      <p:sp>
        <p:nvSpPr>
          <p:cNvPr id="3" name="Rectangle 5"/>
          <p:cNvSpPr>
            <a:spLocks noGrp="1" noChangeArrowheads="1"/>
          </p:cNvSpPr>
          <p:nvPr>
            <p:ph type="ftr" sz="quarter" idx="11"/>
          </p:nvPr>
        </p:nvSpPr>
        <p:spPr>
          <a:ln/>
        </p:spPr>
        <p:txBody>
          <a:bodyPr/>
          <a:lstStyle>
            <a:lvl1pPr>
              <a:defRPr/>
            </a:lvl1pPr>
          </a:lstStyle>
          <a:p>
            <a:endParaRPr lang="it-IT"/>
          </a:p>
        </p:txBody>
      </p:sp>
      <p:sp>
        <p:nvSpPr>
          <p:cNvPr id="4" name="Rectangle 6"/>
          <p:cNvSpPr>
            <a:spLocks noGrp="1" noChangeArrowheads="1"/>
          </p:cNvSpPr>
          <p:nvPr>
            <p:ph type="sldNum" sz="quarter" idx="12"/>
          </p:nvPr>
        </p:nvSpPr>
        <p:spPr>
          <a:ln/>
        </p:spPr>
        <p:txBody>
          <a:bodyPr/>
          <a:lstStyle>
            <a:lvl1pPr>
              <a:defRPr/>
            </a:lvl1pPr>
          </a:lstStyle>
          <a:p>
            <a:fld id="{0768C211-669E-484E-9D09-9DE83DC4F2F4}" type="slidenum">
              <a:rPr lang="it-IT"/>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514475" y="1704975"/>
            <a:ext cx="9961563" cy="7253288"/>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11837988" y="1704975"/>
            <a:ext cx="16927512" cy="365347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1514475" y="8958263"/>
            <a:ext cx="9961563" cy="2928143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endParaRPr lang="it-IT"/>
          </a:p>
        </p:txBody>
      </p:sp>
      <p:sp>
        <p:nvSpPr>
          <p:cNvPr id="6" name="Rectangle 5"/>
          <p:cNvSpPr>
            <a:spLocks noGrp="1" noChangeArrowheads="1"/>
          </p:cNvSpPr>
          <p:nvPr>
            <p:ph type="ftr" sz="quarter" idx="11"/>
          </p:nvPr>
        </p:nvSpPr>
        <p:spPr>
          <a:ln/>
        </p:spPr>
        <p:txBody>
          <a:bodyPr/>
          <a:lstStyle>
            <a:lvl1pPr>
              <a:defRPr/>
            </a:lvl1pPr>
          </a:lstStyle>
          <a:p>
            <a:endParaRPr lang="it-IT"/>
          </a:p>
        </p:txBody>
      </p:sp>
      <p:sp>
        <p:nvSpPr>
          <p:cNvPr id="7" name="Rectangle 6"/>
          <p:cNvSpPr>
            <a:spLocks noGrp="1" noChangeArrowheads="1"/>
          </p:cNvSpPr>
          <p:nvPr>
            <p:ph type="sldNum" sz="quarter" idx="12"/>
          </p:nvPr>
        </p:nvSpPr>
        <p:spPr>
          <a:ln/>
        </p:spPr>
        <p:txBody>
          <a:bodyPr/>
          <a:lstStyle>
            <a:lvl1pPr>
              <a:defRPr/>
            </a:lvl1pPr>
          </a:lstStyle>
          <a:p>
            <a:fld id="{25F1F5F4-1E0F-4866-B96F-5ACF93205818}" type="slidenum">
              <a:rPr lang="it-IT"/>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5935663" y="29965650"/>
            <a:ext cx="18167350" cy="35385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5935663" y="3824288"/>
            <a:ext cx="18167350" cy="256857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5935663" y="33504188"/>
            <a:ext cx="18167350" cy="50228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endParaRPr lang="it-IT"/>
          </a:p>
        </p:txBody>
      </p:sp>
      <p:sp>
        <p:nvSpPr>
          <p:cNvPr id="6" name="Rectangle 5"/>
          <p:cNvSpPr>
            <a:spLocks noGrp="1" noChangeArrowheads="1"/>
          </p:cNvSpPr>
          <p:nvPr>
            <p:ph type="ftr" sz="quarter" idx="11"/>
          </p:nvPr>
        </p:nvSpPr>
        <p:spPr>
          <a:ln/>
        </p:spPr>
        <p:txBody>
          <a:bodyPr/>
          <a:lstStyle>
            <a:lvl1pPr>
              <a:defRPr/>
            </a:lvl1pPr>
          </a:lstStyle>
          <a:p>
            <a:endParaRPr lang="it-IT"/>
          </a:p>
        </p:txBody>
      </p:sp>
      <p:sp>
        <p:nvSpPr>
          <p:cNvPr id="7" name="Rectangle 6"/>
          <p:cNvSpPr>
            <a:spLocks noGrp="1" noChangeArrowheads="1"/>
          </p:cNvSpPr>
          <p:nvPr>
            <p:ph type="sldNum" sz="quarter" idx="12"/>
          </p:nvPr>
        </p:nvSpPr>
        <p:spPr>
          <a:ln/>
        </p:spPr>
        <p:txBody>
          <a:bodyPr/>
          <a:lstStyle>
            <a:lvl1pPr>
              <a:defRPr/>
            </a:lvl1pPr>
          </a:lstStyle>
          <a:p>
            <a:fld id="{89063CE7-ABE4-4A34-9811-903D853A98A0}" type="slidenum">
              <a:rPr lang="it-IT"/>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14475" y="1714500"/>
            <a:ext cx="27251025" cy="7134225"/>
          </a:xfrm>
          <a:prstGeom prst="rect">
            <a:avLst/>
          </a:prstGeom>
          <a:noFill/>
          <a:ln w="9525">
            <a:noFill/>
            <a:miter lim="800000"/>
            <a:headEnd/>
            <a:tailEnd/>
          </a:ln>
        </p:spPr>
        <p:txBody>
          <a:bodyPr vert="horz" wrap="square" lIns="411399" tIns="205697" rIns="411399" bIns="205697" numCol="1" anchor="ctr" anchorCtr="0" compatLnSpc="1">
            <a:prstTxWarp prst="textNoShape">
              <a:avLst/>
            </a:prstTxWarp>
          </a:bodyPr>
          <a:lstStyle/>
          <a:p>
            <a:pPr lvl="0"/>
            <a:r>
              <a:rPr lang="it-IT" smtClean="0"/>
              <a:t>Fare clic per modificare lo stile del titolo</a:t>
            </a:r>
          </a:p>
        </p:txBody>
      </p:sp>
      <p:sp>
        <p:nvSpPr>
          <p:cNvPr id="1027" name="Rectangle 3"/>
          <p:cNvSpPr>
            <a:spLocks noGrp="1" noChangeArrowheads="1"/>
          </p:cNvSpPr>
          <p:nvPr>
            <p:ph type="body" idx="1"/>
          </p:nvPr>
        </p:nvSpPr>
        <p:spPr bwMode="auto">
          <a:xfrm>
            <a:off x="1514475" y="9988550"/>
            <a:ext cx="27251025" cy="28251150"/>
          </a:xfrm>
          <a:prstGeom prst="rect">
            <a:avLst/>
          </a:prstGeom>
          <a:noFill/>
          <a:ln w="9525">
            <a:noFill/>
            <a:miter lim="800000"/>
            <a:headEnd/>
            <a:tailEnd/>
          </a:ln>
        </p:spPr>
        <p:txBody>
          <a:bodyPr vert="horz" wrap="square" lIns="411399" tIns="205697" rIns="411399" bIns="205697"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14340" name="Rectangle 4"/>
          <p:cNvSpPr>
            <a:spLocks noGrp="1" noChangeArrowheads="1"/>
          </p:cNvSpPr>
          <p:nvPr>
            <p:ph type="dt" sz="half" idx="2"/>
          </p:nvPr>
        </p:nvSpPr>
        <p:spPr bwMode="auto">
          <a:xfrm>
            <a:off x="1514475" y="38984238"/>
            <a:ext cx="7064375" cy="2971800"/>
          </a:xfrm>
          <a:prstGeom prst="rect">
            <a:avLst/>
          </a:prstGeom>
          <a:noFill/>
          <a:ln w="9525">
            <a:noFill/>
            <a:miter lim="800000"/>
            <a:headEnd/>
            <a:tailEnd/>
          </a:ln>
          <a:effectLst/>
        </p:spPr>
        <p:txBody>
          <a:bodyPr vert="horz" wrap="square" lIns="411399" tIns="205697" rIns="411399" bIns="205697" numCol="1" anchor="t" anchorCtr="0" compatLnSpc="1">
            <a:prstTxWarp prst="textNoShape">
              <a:avLst/>
            </a:prstTxWarp>
          </a:bodyPr>
          <a:lstStyle>
            <a:lvl1pPr eaLnBrk="1" hangingPunct="1">
              <a:defRPr sz="6400"/>
            </a:lvl1pPr>
          </a:lstStyle>
          <a:p>
            <a:endParaRPr lang="it-IT"/>
          </a:p>
        </p:txBody>
      </p:sp>
      <p:sp>
        <p:nvSpPr>
          <p:cNvPr id="14341" name="Rectangle 5"/>
          <p:cNvSpPr>
            <a:spLocks noGrp="1" noChangeArrowheads="1"/>
          </p:cNvSpPr>
          <p:nvPr>
            <p:ph type="ftr" sz="quarter" idx="3"/>
          </p:nvPr>
        </p:nvSpPr>
        <p:spPr bwMode="auto">
          <a:xfrm>
            <a:off x="10345738" y="38984238"/>
            <a:ext cx="9588500" cy="2971800"/>
          </a:xfrm>
          <a:prstGeom prst="rect">
            <a:avLst/>
          </a:prstGeom>
          <a:noFill/>
          <a:ln w="9525">
            <a:noFill/>
            <a:miter lim="800000"/>
            <a:headEnd/>
            <a:tailEnd/>
          </a:ln>
          <a:effectLst/>
        </p:spPr>
        <p:txBody>
          <a:bodyPr vert="horz" wrap="square" lIns="411399" tIns="205697" rIns="411399" bIns="205697" numCol="1" anchor="t" anchorCtr="0" compatLnSpc="1">
            <a:prstTxWarp prst="textNoShape">
              <a:avLst/>
            </a:prstTxWarp>
          </a:bodyPr>
          <a:lstStyle>
            <a:lvl1pPr algn="ctr" eaLnBrk="1" hangingPunct="1">
              <a:defRPr sz="6400"/>
            </a:lvl1pPr>
          </a:lstStyle>
          <a:p>
            <a:endParaRPr lang="it-IT"/>
          </a:p>
        </p:txBody>
      </p:sp>
      <p:sp>
        <p:nvSpPr>
          <p:cNvPr id="14342" name="Rectangle 6"/>
          <p:cNvSpPr>
            <a:spLocks noGrp="1" noChangeArrowheads="1"/>
          </p:cNvSpPr>
          <p:nvPr>
            <p:ph type="sldNum" sz="quarter" idx="4"/>
          </p:nvPr>
        </p:nvSpPr>
        <p:spPr bwMode="auto">
          <a:xfrm>
            <a:off x="21701125" y="38984238"/>
            <a:ext cx="7064375" cy="2971800"/>
          </a:xfrm>
          <a:prstGeom prst="rect">
            <a:avLst/>
          </a:prstGeom>
          <a:noFill/>
          <a:ln w="9525">
            <a:noFill/>
            <a:miter lim="800000"/>
            <a:headEnd/>
            <a:tailEnd/>
          </a:ln>
          <a:effectLst/>
        </p:spPr>
        <p:txBody>
          <a:bodyPr vert="horz" wrap="square" lIns="411399" tIns="205697" rIns="411399" bIns="205697" numCol="1" anchor="t" anchorCtr="0" compatLnSpc="1">
            <a:prstTxWarp prst="textNoShape">
              <a:avLst/>
            </a:prstTxWarp>
          </a:bodyPr>
          <a:lstStyle>
            <a:lvl1pPr algn="r" eaLnBrk="1" hangingPunct="1">
              <a:defRPr sz="6400"/>
            </a:lvl1pPr>
          </a:lstStyle>
          <a:p>
            <a:fld id="{1C9A10F1-F180-4BAA-BBED-11D349BCBF1B}" type="slidenum">
              <a:rPr lang="it-IT"/>
              <a:pPr/>
              <a:t>‹N›</a:t>
            </a:fld>
            <a:endParaRPr lang="it-IT"/>
          </a:p>
        </p:txBody>
      </p:sp>
    </p:spTree>
  </p:cSld>
  <p:clrMap bg1="lt1" tx1="dk1" bg2="lt2" tx2="dk2" accent1="accent1" accent2="accent2" accent3="accent3" accent4="accent4" accent5="accent5" accent6="accent6" hlink="hlink" folHlink="folHlink"/>
  <p:sldLayoutIdLst>
    <p:sldLayoutId id="2147483664" r:id="rId1"/>
    <p:sldLayoutId id="2147483663" r:id="rId2"/>
    <p:sldLayoutId id="2147483662" r:id="rId3"/>
    <p:sldLayoutId id="2147483661" r:id="rId4"/>
    <p:sldLayoutId id="2147483660" r:id="rId5"/>
    <p:sldLayoutId id="2147483659" r:id="rId6"/>
    <p:sldLayoutId id="2147483658" r:id="rId7"/>
    <p:sldLayoutId id="2147483657" r:id="rId8"/>
    <p:sldLayoutId id="2147483656" r:id="rId9"/>
    <p:sldLayoutId id="2147483655" r:id="rId10"/>
    <p:sldLayoutId id="2147483654" r:id="rId11"/>
  </p:sldLayoutIdLst>
  <p:txStyles>
    <p:titleStyle>
      <a:lvl1pPr algn="ctr" defTabSz="4111625" rtl="0" eaLnBrk="0" fontAlgn="base" hangingPunct="0">
        <a:spcBef>
          <a:spcPct val="0"/>
        </a:spcBef>
        <a:spcAft>
          <a:spcPct val="0"/>
        </a:spcAft>
        <a:defRPr sz="19600">
          <a:solidFill>
            <a:schemeClr val="tx2"/>
          </a:solidFill>
          <a:latin typeface="+mj-lt"/>
          <a:ea typeface="+mj-ea"/>
          <a:cs typeface="+mj-cs"/>
        </a:defRPr>
      </a:lvl1pPr>
      <a:lvl2pPr algn="ctr" defTabSz="4111625" rtl="0" eaLnBrk="0" fontAlgn="base" hangingPunct="0">
        <a:spcBef>
          <a:spcPct val="0"/>
        </a:spcBef>
        <a:spcAft>
          <a:spcPct val="0"/>
        </a:spcAft>
        <a:defRPr sz="19600">
          <a:solidFill>
            <a:schemeClr val="tx2"/>
          </a:solidFill>
          <a:latin typeface="Arial" charset="0"/>
        </a:defRPr>
      </a:lvl2pPr>
      <a:lvl3pPr algn="ctr" defTabSz="4111625" rtl="0" eaLnBrk="0" fontAlgn="base" hangingPunct="0">
        <a:spcBef>
          <a:spcPct val="0"/>
        </a:spcBef>
        <a:spcAft>
          <a:spcPct val="0"/>
        </a:spcAft>
        <a:defRPr sz="19600">
          <a:solidFill>
            <a:schemeClr val="tx2"/>
          </a:solidFill>
          <a:latin typeface="Arial" charset="0"/>
        </a:defRPr>
      </a:lvl3pPr>
      <a:lvl4pPr algn="ctr" defTabSz="4111625" rtl="0" eaLnBrk="0" fontAlgn="base" hangingPunct="0">
        <a:spcBef>
          <a:spcPct val="0"/>
        </a:spcBef>
        <a:spcAft>
          <a:spcPct val="0"/>
        </a:spcAft>
        <a:defRPr sz="19600">
          <a:solidFill>
            <a:schemeClr val="tx2"/>
          </a:solidFill>
          <a:latin typeface="Arial" charset="0"/>
        </a:defRPr>
      </a:lvl4pPr>
      <a:lvl5pPr algn="ctr" defTabSz="4111625" rtl="0" eaLnBrk="0" fontAlgn="base" hangingPunct="0">
        <a:spcBef>
          <a:spcPct val="0"/>
        </a:spcBef>
        <a:spcAft>
          <a:spcPct val="0"/>
        </a:spcAft>
        <a:defRPr sz="19600">
          <a:solidFill>
            <a:schemeClr val="tx2"/>
          </a:solidFill>
          <a:latin typeface="Arial" charset="0"/>
        </a:defRPr>
      </a:lvl5pPr>
      <a:lvl6pPr marL="457200" algn="ctr" defTabSz="4111625" rtl="0" fontAlgn="base">
        <a:spcBef>
          <a:spcPct val="0"/>
        </a:spcBef>
        <a:spcAft>
          <a:spcPct val="0"/>
        </a:spcAft>
        <a:defRPr sz="19600">
          <a:solidFill>
            <a:schemeClr val="tx2"/>
          </a:solidFill>
          <a:latin typeface="Arial" charset="0"/>
        </a:defRPr>
      </a:lvl6pPr>
      <a:lvl7pPr marL="914400" algn="ctr" defTabSz="4111625" rtl="0" fontAlgn="base">
        <a:spcBef>
          <a:spcPct val="0"/>
        </a:spcBef>
        <a:spcAft>
          <a:spcPct val="0"/>
        </a:spcAft>
        <a:defRPr sz="19600">
          <a:solidFill>
            <a:schemeClr val="tx2"/>
          </a:solidFill>
          <a:latin typeface="Arial" charset="0"/>
        </a:defRPr>
      </a:lvl7pPr>
      <a:lvl8pPr marL="1371600" algn="ctr" defTabSz="4111625" rtl="0" fontAlgn="base">
        <a:spcBef>
          <a:spcPct val="0"/>
        </a:spcBef>
        <a:spcAft>
          <a:spcPct val="0"/>
        </a:spcAft>
        <a:defRPr sz="19600">
          <a:solidFill>
            <a:schemeClr val="tx2"/>
          </a:solidFill>
          <a:latin typeface="Arial" charset="0"/>
        </a:defRPr>
      </a:lvl8pPr>
      <a:lvl9pPr marL="1828800" algn="ctr" defTabSz="4111625" rtl="0" fontAlgn="base">
        <a:spcBef>
          <a:spcPct val="0"/>
        </a:spcBef>
        <a:spcAft>
          <a:spcPct val="0"/>
        </a:spcAft>
        <a:defRPr sz="19600">
          <a:solidFill>
            <a:schemeClr val="tx2"/>
          </a:solidFill>
          <a:latin typeface="Arial" charset="0"/>
        </a:defRPr>
      </a:lvl9pPr>
    </p:titleStyle>
    <p:bodyStyle>
      <a:lvl1pPr marL="1544638" indent="-1544638" algn="l" defTabSz="4111625" rtl="0" eaLnBrk="0" fontAlgn="base" hangingPunct="0">
        <a:spcBef>
          <a:spcPct val="20000"/>
        </a:spcBef>
        <a:spcAft>
          <a:spcPct val="0"/>
        </a:spcAft>
        <a:buChar char="•"/>
        <a:defRPr sz="14600">
          <a:solidFill>
            <a:schemeClr val="tx1"/>
          </a:solidFill>
          <a:latin typeface="+mn-lt"/>
          <a:ea typeface="+mn-ea"/>
          <a:cs typeface="+mn-cs"/>
        </a:defRPr>
      </a:lvl1pPr>
      <a:lvl2pPr marL="3343275" indent="-1284288" algn="l" defTabSz="4111625" rtl="0" eaLnBrk="0" fontAlgn="base" hangingPunct="0">
        <a:spcBef>
          <a:spcPct val="20000"/>
        </a:spcBef>
        <a:spcAft>
          <a:spcPct val="0"/>
        </a:spcAft>
        <a:buChar char="–"/>
        <a:defRPr sz="12800">
          <a:solidFill>
            <a:schemeClr val="tx1"/>
          </a:solidFill>
          <a:latin typeface="+mn-lt"/>
        </a:defRPr>
      </a:lvl2pPr>
      <a:lvl3pPr marL="5140325" indent="-1028700" algn="l" defTabSz="4111625" rtl="0" eaLnBrk="0" fontAlgn="base" hangingPunct="0">
        <a:spcBef>
          <a:spcPct val="20000"/>
        </a:spcBef>
        <a:spcAft>
          <a:spcPct val="0"/>
        </a:spcAft>
        <a:buChar char="•"/>
        <a:defRPr sz="11000">
          <a:solidFill>
            <a:schemeClr val="tx1"/>
          </a:solidFill>
          <a:latin typeface="+mn-lt"/>
        </a:defRPr>
      </a:lvl3pPr>
      <a:lvl4pPr marL="7199313" indent="-1028700" algn="l" defTabSz="4111625" rtl="0" eaLnBrk="0" fontAlgn="base" hangingPunct="0">
        <a:spcBef>
          <a:spcPct val="20000"/>
        </a:spcBef>
        <a:spcAft>
          <a:spcPct val="0"/>
        </a:spcAft>
        <a:buChar char="–"/>
        <a:defRPr sz="9100">
          <a:solidFill>
            <a:schemeClr val="tx1"/>
          </a:solidFill>
          <a:latin typeface="+mn-lt"/>
        </a:defRPr>
      </a:lvl4pPr>
      <a:lvl5pPr marL="9259888" indent="-1030288" algn="l" defTabSz="4111625" rtl="0" eaLnBrk="0" fontAlgn="base" hangingPunct="0">
        <a:spcBef>
          <a:spcPct val="20000"/>
        </a:spcBef>
        <a:spcAft>
          <a:spcPct val="0"/>
        </a:spcAft>
        <a:buChar char="»"/>
        <a:defRPr sz="9100">
          <a:solidFill>
            <a:schemeClr val="tx1"/>
          </a:solidFill>
          <a:latin typeface="+mn-lt"/>
        </a:defRPr>
      </a:lvl5pPr>
      <a:lvl6pPr marL="9717088" indent="-1030288" algn="l" defTabSz="4111625" rtl="0" fontAlgn="base">
        <a:spcBef>
          <a:spcPct val="20000"/>
        </a:spcBef>
        <a:spcAft>
          <a:spcPct val="0"/>
        </a:spcAft>
        <a:buChar char="»"/>
        <a:defRPr sz="9100">
          <a:solidFill>
            <a:schemeClr val="tx1"/>
          </a:solidFill>
          <a:latin typeface="+mn-lt"/>
        </a:defRPr>
      </a:lvl6pPr>
      <a:lvl7pPr marL="10174288" indent="-1030288" algn="l" defTabSz="4111625" rtl="0" fontAlgn="base">
        <a:spcBef>
          <a:spcPct val="20000"/>
        </a:spcBef>
        <a:spcAft>
          <a:spcPct val="0"/>
        </a:spcAft>
        <a:buChar char="»"/>
        <a:defRPr sz="9100">
          <a:solidFill>
            <a:schemeClr val="tx1"/>
          </a:solidFill>
          <a:latin typeface="+mn-lt"/>
        </a:defRPr>
      </a:lvl7pPr>
      <a:lvl8pPr marL="10631488" indent="-1030288" algn="l" defTabSz="4111625" rtl="0" fontAlgn="base">
        <a:spcBef>
          <a:spcPct val="20000"/>
        </a:spcBef>
        <a:spcAft>
          <a:spcPct val="0"/>
        </a:spcAft>
        <a:buChar char="»"/>
        <a:defRPr sz="9100">
          <a:solidFill>
            <a:schemeClr val="tx1"/>
          </a:solidFill>
          <a:latin typeface="+mn-lt"/>
        </a:defRPr>
      </a:lvl8pPr>
      <a:lvl9pPr marL="11088688" indent="-1030288" algn="l" defTabSz="4111625" rtl="0" fontAlgn="base">
        <a:spcBef>
          <a:spcPct val="20000"/>
        </a:spcBef>
        <a:spcAft>
          <a:spcPct val="0"/>
        </a:spcAft>
        <a:buChar char="»"/>
        <a:defRPr sz="91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scienzaefilosofia.i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7"/>
          <p:cNvSpPr>
            <a:spLocks noChangeArrowheads="1"/>
          </p:cNvSpPr>
          <p:nvPr/>
        </p:nvSpPr>
        <p:spPr bwMode="auto">
          <a:xfrm>
            <a:off x="1962150" y="602251"/>
            <a:ext cx="26784300" cy="2246722"/>
          </a:xfrm>
          <a:prstGeom prst="rect">
            <a:avLst/>
          </a:prstGeom>
          <a:noFill/>
          <a:ln w="9525">
            <a:noFill/>
            <a:miter lim="800000"/>
            <a:headEnd/>
            <a:tailEnd/>
          </a:ln>
        </p:spPr>
        <p:txBody>
          <a:bodyPr lIns="91394" tIns="45697" rIns="91394" bIns="45697" anchor="ctr">
            <a:spAutoFit/>
          </a:bodyPr>
          <a:lstStyle/>
          <a:p>
            <a:pPr algn="ctr" defTabSz="912813" eaLnBrk="1" hangingPunct="1"/>
            <a:r>
              <a:rPr lang="en-GB" altLang="zh-CN" sz="7000" dirty="0" err="1" smtClean="0">
                <a:solidFill>
                  <a:schemeClr val="accent2"/>
                </a:solidFill>
                <a:latin typeface="Georgia" pitchFamily="18" charset="0"/>
                <a:ea typeface="SimSun" pitchFamily="2" charset="-122"/>
                <a:cs typeface="Arial" charset="0"/>
              </a:rPr>
              <a:t>Avvio</a:t>
            </a:r>
            <a:r>
              <a:rPr lang="en-GB" altLang="zh-CN" sz="7000" dirty="0" smtClean="0">
                <a:solidFill>
                  <a:schemeClr val="accent2"/>
                </a:solidFill>
                <a:latin typeface="Georgia" pitchFamily="18" charset="0"/>
                <a:ea typeface="SimSun" pitchFamily="2" charset="-122"/>
                <a:cs typeface="Arial" charset="0"/>
              </a:rPr>
              <a:t> </a:t>
            </a:r>
            <a:r>
              <a:rPr lang="en-GB" altLang="zh-CN" sz="7000" dirty="0" err="1" smtClean="0">
                <a:solidFill>
                  <a:schemeClr val="accent2"/>
                </a:solidFill>
                <a:latin typeface="Georgia" pitchFamily="18" charset="0"/>
                <a:ea typeface="SimSun" pitchFamily="2" charset="-122"/>
                <a:cs typeface="Arial" charset="0"/>
              </a:rPr>
              <a:t>della</a:t>
            </a:r>
            <a:r>
              <a:rPr lang="en-GB" altLang="zh-CN" sz="7000" dirty="0" smtClean="0">
                <a:solidFill>
                  <a:schemeClr val="accent2"/>
                </a:solidFill>
                <a:latin typeface="Georgia" pitchFamily="18" charset="0"/>
                <a:ea typeface="SimSun" pitchFamily="2" charset="-122"/>
                <a:cs typeface="Arial" charset="0"/>
              </a:rPr>
              <a:t> </a:t>
            </a:r>
            <a:r>
              <a:rPr lang="en-GB" altLang="zh-CN" sz="7000" dirty="0" err="1" smtClean="0">
                <a:solidFill>
                  <a:schemeClr val="accent2"/>
                </a:solidFill>
                <a:latin typeface="Georgia" pitchFamily="18" charset="0"/>
                <a:ea typeface="SimSun" pitchFamily="2" charset="-122"/>
                <a:cs typeface="Arial" charset="0"/>
              </a:rPr>
              <a:t>raccolta</a:t>
            </a:r>
            <a:r>
              <a:rPr lang="en-GB" altLang="zh-CN" sz="7000" dirty="0" smtClean="0">
                <a:solidFill>
                  <a:schemeClr val="accent2"/>
                </a:solidFill>
                <a:latin typeface="Georgia" pitchFamily="18" charset="0"/>
                <a:ea typeface="SimSun" pitchFamily="2" charset="-122"/>
                <a:cs typeface="Arial" charset="0"/>
              </a:rPr>
              <a:t> </a:t>
            </a:r>
            <a:r>
              <a:rPr lang="en-GB" altLang="zh-CN" sz="7000" dirty="0" err="1" smtClean="0">
                <a:solidFill>
                  <a:schemeClr val="accent2"/>
                </a:solidFill>
                <a:latin typeface="Georgia" pitchFamily="18" charset="0"/>
                <a:ea typeface="SimSun" pitchFamily="2" charset="-122"/>
                <a:cs typeface="Arial" charset="0"/>
              </a:rPr>
              <a:t>differenziata</a:t>
            </a:r>
            <a:r>
              <a:rPr lang="en-GB" altLang="zh-CN" sz="7000" dirty="0" smtClean="0">
                <a:solidFill>
                  <a:schemeClr val="accent2"/>
                </a:solidFill>
                <a:latin typeface="Georgia" pitchFamily="18" charset="0"/>
                <a:ea typeface="SimSun" pitchFamily="2" charset="-122"/>
                <a:cs typeface="Arial" charset="0"/>
              </a:rPr>
              <a:t>: </a:t>
            </a:r>
          </a:p>
          <a:p>
            <a:pPr algn="ctr" defTabSz="912813" eaLnBrk="1" hangingPunct="1"/>
            <a:r>
              <a:rPr lang="en-GB" altLang="zh-CN" sz="7000" dirty="0" smtClean="0">
                <a:solidFill>
                  <a:schemeClr val="accent2"/>
                </a:solidFill>
                <a:latin typeface="Georgia" pitchFamily="18" charset="0"/>
                <a:ea typeface="SimSun" pitchFamily="2" charset="-122"/>
                <a:cs typeface="Arial" charset="0"/>
              </a:rPr>
              <a:t>studio </a:t>
            </a:r>
            <a:r>
              <a:rPr lang="en-GB" altLang="zh-CN" sz="7000" dirty="0" err="1" smtClean="0">
                <a:solidFill>
                  <a:schemeClr val="accent2"/>
                </a:solidFill>
                <a:latin typeface="Georgia" pitchFamily="18" charset="0"/>
                <a:ea typeface="SimSun" pitchFamily="2" charset="-122"/>
                <a:cs typeface="Arial" charset="0"/>
              </a:rPr>
              <a:t>preliminare</a:t>
            </a:r>
            <a:r>
              <a:rPr lang="en-GB" altLang="zh-CN" sz="7000" dirty="0" smtClean="0">
                <a:solidFill>
                  <a:schemeClr val="accent2"/>
                </a:solidFill>
                <a:latin typeface="Georgia" pitchFamily="18" charset="0"/>
                <a:ea typeface="SimSun" pitchFamily="2" charset="-122"/>
                <a:cs typeface="Arial" charset="0"/>
              </a:rPr>
              <a:t> </a:t>
            </a:r>
            <a:r>
              <a:rPr lang="en-GB" altLang="zh-CN" sz="7000" dirty="0" err="1" smtClean="0">
                <a:solidFill>
                  <a:schemeClr val="accent2"/>
                </a:solidFill>
                <a:latin typeface="Georgia" pitchFamily="18" charset="0"/>
                <a:ea typeface="SimSun" pitchFamily="2" charset="-122"/>
                <a:cs typeface="Arial" charset="0"/>
              </a:rPr>
              <a:t>di</a:t>
            </a:r>
            <a:r>
              <a:rPr lang="en-GB" altLang="zh-CN" sz="7000" dirty="0" smtClean="0">
                <a:solidFill>
                  <a:schemeClr val="accent2"/>
                </a:solidFill>
                <a:latin typeface="Georgia" pitchFamily="18" charset="0"/>
                <a:ea typeface="SimSun" pitchFamily="2" charset="-122"/>
                <a:cs typeface="Arial" charset="0"/>
              </a:rPr>
              <a:t> un </a:t>
            </a:r>
            <a:r>
              <a:rPr lang="en-GB" altLang="zh-CN" sz="7000" dirty="0" err="1" smtClean="0">
                <a:solidFill>
                  <a:schemeClr val="accent2"/>
                </a:solidFill>
                <a:latin typeface="Georgia" pitchFamily="18" charset="0"/>
                <a:ea typeface="SimSun" pitchFamily="2" charset="-122"/>
                <a:cs typeface="Arial" charset="0"/>
              </a:rPr>
              <a:t>campione</a:t>
            </a:r>
            <a:endParaRPr lang="en-GB" altLang="zh-CN" sz="7000" dirty="0">
              <a:solidFill>
                <a:schemeClr val="accent2"/>
              </a:solidFill>
              <a:latin typeface="Georgia" pitchFamily="18" charset="0"/>
              <a:ea typeface="SimSun" pitchFamily="2" charset="-122"/>
              <a:cs typeface="Arial" charset="0"/>
            </a:endParaRPr>
          </a:p>
        </p:txBody>
      </p:sp>
      <p:sp>
        <p:nvSpPr>
          <p:cNvPr id="2051" name="Text Box 8"/>
          <p:cNvSpPr txBox="1">
            <a:spLocks noChangeArrowheads="1"/>
          </p:cNvSpPr>
          <p:nvPr/>
        </p:nvSpPr>
        <p:spPr bwMode="auto">
          <a:xfrm>
            <a:off x="5490915" y="2682182"/>
            <a:ext cx="21097898" cy="1384995"/>
          </a:xfrm>
          <a:prstGeom prst="rect">
            <a:avLst/>
          </a:prstGeom>
          <a:noFill/>
          <a:ln w="9525">
            <a:noFill/>
            <a:miter lim="800000"/>
            <a:headEnd/>
            <a:tailEnd/>
          </a:ln>
        </p:spPr>
        <p:txBody>
          <a:bodyPr wrap="square">
            <a:spAutoFit/>
          </a:bodyPr>
          <a:lstStyle/>
          <a:p>
            <a:pPr algn="ctr"/>
            <a:r>
              <a:rPr lang="it-IT" sz="3600" dirty="0" err="1" smtClean="0">
                <a:solidFill>
                  <a:schemeClr val="accent2"/>
                </a:solidFill>
              </a:rPr>
              <a:t>Scafuto</a:t>
            </a:r>
            <a:r>
              <a:rPr lang="it-IT" sz="3600" dirty="0" smtClean="0">
                <a:solidFill>
                  <a:schemeClr val="accent2"/>
                </a:solidFill>
              </a:rPr>
              <a:t> </a:t>
            </a:r>
            <a:r>
              <a:rPr lang="it-IT" sz="3600" dirty="0">
                <a:solidFill>
                  <a:schemeClr val="accent2"/>
                </a:solidFill>
              </a:rPr>
              <a:t>Francesca</a:t>
            </a:r>
          </a:p>
          <a:p>
            <a:pPr algn="ctr"/>
            <a:r>
              <a:rPr lang="it-IT" sz="2400" dirty="0" smtClean="0">
                <a:solidFill>
                  <a:schemeClr val="accent2"/>
                </a:solidFill>
              </a:rPr>
              <a:t>Dipartimento di teorie e metodi delle ricerche umani e sociali  “</a:t>
            </a:r>
            <a:r>
              <a:rPr lang="it-IT" sz="2400" dirty="0" err="1" smtClean="0">
                <a:solidFill>
                  <a:schemeClr val="accent2"/>
                </a:solidFill>
              </a:rPr>
              <a:t>Teomesus</a:t>
            </a:r>
            <a:r>
              <a:rPr lang="it-IT" sz="2400" dirty="0" smtClean="0">
                <a:solidFill>
                  <a:schemeClr val="accent2"/>
                </a:solidFill>
              </a:rPr>
              <a:t>”</a:t>
            </a:r>
          </a:p>
          <a:p>
            <a:pPr algn="ctr"/>
            <a:r>
              <a:rPr lang="it-IT" sz="2400" dirty="0" smtClean="0">
                <a:solidFill>
                  <a:schemeClr val="accent2"/>
                </a:solidFill>
              </a:rPr>
              <a:t>Università degli Studi di Napoli Federico II</a:t>
            </a:r>
            <a:endParaRPr lang="it-IT" sz="2400" dirty="0">
              <a:solidFill>
                <a:schemeClr val="accent2"/>
              </a:solidFill>
            </a:endParaRPr>
          </a:p>
        </p:txBody>
      </p:sp>
      <p:sp>
        <p:nvSpPr>
          <p:cNvPr id="2054" name="Text Box 17"/>
          <p:cNvSpPr txBox="1">
            <a:spLocks noChangeArrowheads="1"/>
          </p:cNvSpPr>
          <p:nvPr/>
        </p:nvSpPr>
        <p:spPr bwMode="auto">
          <a:xfrm>
            <a:off x="2610595" y="4122342"/>
            <a:ext cx="13609637" cy="1107996"/>
          </a:xfrm>
          <a:prstGeom prst="rect">
            <a:avLst/>
          </a:prstGeom>
          <a:noFill/>
          <a:ln w="9525">
            <a:noFill/>
            <a:miter lim="800000"/>
            <a:headEnd/>
            <a:tailEnd/>
          </a:ln>
        </p:spPr>
        <p:txBody>
          <a:bodyPr>
            <a:spAutoFit/>
          </a:bodyPr>
          <a:lstStyle/>
          <a:p>
            <a:pPr marL="800100" lvl="1" indent="-342900" algn="ctr">
              <a:buClr>
                <a:srgbClr val="990000"/>
              </a:buClr>
              <a:buFont typeface="Wingdings" pitchFamily="2" charset="2"/>
              <a:buNone/>
            </a:pPr>
            <a:r>
              <a:rPr lang="it-IT" sz="4800" b="1" dirty="0" smtClean="0">
                <a:solidFill>
                  <a:schemeClr val="accent2"/>
                </a:solidFill>
                <a:latin typeface="Georgia" pitchFamily="18" charset="0"/>
              </a:rPr>
              <a:t>Introduzione</a:t>
            </a:r>
          </a:p>
          <a:p>
            <a:pPr marL="800100" lvl="1" indent="-342900" algn="ctr">
              <a:buClr>
                <a:srgbClr val="990000"/>
              </a:buClr>
              <a:buFont typeface="Wingdings" pitchFamily="2" charset="2"/>
              <a:buNone/>
            </a:pPr>
            <a:r>
              <a:rPr lang="en-GB" dirty="0" smtClean="0"/>
              <a:t> </a:t>
            </a:r>
            <a:endParaRPr lang="it-IT" dirty="0"/>
          </a:p>
        </p:txBody>
      </p:sp>
      <p:sp>
        <p:nvSpPr>
          <p:cNvPr id="2055" name="Text Box 18"/>
          <p:cNvSpPr txBox="1">
            <a:spLocks noChangeArrowheads="1"/>
          </p:cNvSpPr>
          <p:nvPr/>
        </p:nvSpPr>
        <p:spPr bwMode="auto">
          <a:xfrm>
            <a:off x="16580147" y="5562502"/>
            <a:ext cx="13536612" cy="830997"/>
          </a:xfrm>
          <a:prstGeom prst="rect">
            <a:avLst/>
          </a:prstGeom>
          <a:noFill/>
          <a:ln w="9525">
            <a:noFill/>
            <a:miter lim="800000"/>
            <a:headEnd/>
            <a:tailEnd/>
          </a:ln>
        </p:spPr>
        <p:txBody>
          <a:bodyPr>
            <a:spAutoFit/>
          </a:bodyPr>
          <a:lstStyle/>
          <a:p>
            <a:pPr marL="365125" indent="-365125" algn="ctr"/>
            <a:r>
              <a:rPr lang="it-IT" sz="4800" b="1" dirty="0" smtClean="0">
                <a:solidFill>
                  <a:schemeClr val="accent2"/>
                </a:solidFill>
                <a:latin typeface="Georgia" pitchFamily="18" charset="0"/>
              </a:rPr>
              <a:t>Obiettivi</a:t>
            </a:r>
            <a:endParaRPr lang="it-IT" sz="4800" b="1" dirty="0">
              <a:solidFill>
                <a:schemeClr val="accent2"/>
              </a:solidFill>
              <a:latin typeface="Georgia" pitchFamily="18" charset="0"/>
            </a:endParaRPr>
          </a:p>
        </p:txBody>
      </p:sp>
      <p:sp>
        <p:nvSpPr>
          <p:cNvPr id="2056" name="AutoShape 19"/>
          <p:cNvSpPr>
            <a:spLocks noChangeArrowheads="1"/>
          </p:cNvSpPr>
          <p:nvPr/>
        </p:nvSpPr>
        <p:spPr bwMode="auto">
          <a:xfrm>
            <a:off x="1458467" y="11827198"/>
            <a:ext cx="27723080" cy="6050012"/>
          </a:xfrm>
          <a:prstGeom prst="flowChartAlternateProcess">
            <a:avLst/>
          </a:prstGeom>
          <a:noFill/>
          <a:ln w="9525">
            <a:solidFill>
              <a:schemeClr val="accent2"/>
            </a:solidFill>
            <a:miter lim="800000"/>
            <a:headEnd/>
            <a:tailEnd/>
          </a:ln>
        </p:spPr>
        <p:txBody>
          <a:bodyPr wrap="none" anchor="ctr"/>
          <a:lstStyle/>
          <a:p>
            <a:pPr marL="342900" indent="-342900" algn="ctr"/>
            <a:endParaRPr lang="it-IT">
              <a:solidFill>
                <a:schemeClr val="accent2"/>
              </a:solidFill>
              <a:latin typeface="Georgia" pitchFamily="18" charset="0"/>
              <a:cs typeface="Times New Roman" pitchFamily="18" charset="0"/>
            </a:endParaRPr>
          </a:p>
        </p:txBody>
      </p:sp>
      <p:sp>
        <p:nvSpPr>
          <p:cNvPr id="2058" name="Text Box 42"/>
          <p:cNvSpPr txBox="1">
            <a:spLocks noChangeArrowheads="1"/>
          </p:cNvSpPr>
          <p:nvPr/>
        </p:nvSpPr>
        <p:spPr bwMode="auto">
          <a:xfrm>
            <a:off x="17444243" y="12475270"/>
            <a:ext cx="10801200" cy="4909036"/>
          </a:xfrm>
          <a:prstGeom prst="rect">
            <a:avLst/>
          </a:prstGeom>
          <a:noFill/>
          <a:ln w="9525">
            <a:noFill/>
            <a:miter lim="800000"/>
            <a:headEnd/>
            <a:tailEnd/>
          </a:ln>
        </p:spPr>
        <p:txBody>
          <a:bodyPr wrap="square">
            <a:spAutoFit/>
          </a:bodyPr>
          <a:lstStyle/>
          <a:p>
            <a:pPr algn="ctr">
              <a:spcBef>
                <a:spcPct val="50000"/>
              </a:spcBef>
            </a:pPr>
            <a:r>
              <a:rPr lang="it-IT" sz="2800" b="1" dirty="0" smtClean="0">
                <a:solidFill>
                  <a:schemeClr val="accent2"/>
                </a:solidFill>
                <a:latin typeface="Georgia" pitchFamily="18" charset="0"/>
              </a:rPr>
              <a:t>Strumenti</a:t>
            </a:r>
            <a:endParaRPr lang="it-IT" sz="2800" b="1" dirty="0">
              <a:solidFill>
                <a:schemeClr val="accent2"/>
              </a:solidFill>
              <a:latin typeface="Georgia" pitchFamily="18" charset="0"/>
            </a:endParaRPr>
          </a:p>
          <a:p>
            <a:endParaRPr lang="it-IT" sz="1000" dirty="0" smtClean="0"/>
          </a:p>
          <a:p>
            <a:r>
              <a:rPr lang="it-IT" sz="1000" i="1" dirty="0" smtClean="0"/>
              <a:t>Scale</a:t>
            </a:r>
            <a:endParaRPr lang="it-IT" sz="1000" dirty="0" smtClean="0"/>
          </a:p>
          <a:p>
            <a:r>
              <a:rPr lang="it-IT" sz="1000" dirty="0" smtClean="0"/>
              <a:t>Il </a:t>
            </a:r>
            <a:r>
              <a:rPr lang="it-IT" sz="1000" u="sng" dirty="0" smtClean="0"/>
              <a:t>comportamento ecologico</a:t>
            </a:r>
            <a:r>
              <a:rPr lang="it-IT" sz="1000" dirty="0" smtClean="0"/>
              <a:t> è misurato con una scala che riprende in versione ridotta 16 item del GEB (Kaiser, </a:t>
            </a:r>
            <a:r>
              <a:rPr lang="it-IT" sz="1000" dirty="0" err="1" smtClean="0"/>
              <a:t>Wolfing</a:t>
            </a:r>
            <a:r>
              <a:rPr lang="it-IT" sz="1000" dirty="0" smtClean="0"/>
              <a:t>, Fuhrer, 1999). Gli item scelti sono relativi ai comportamenti di  consumo, alla produzione e al riciclo di rifiuti, e ai comportamenti di ricerca e diffusione dell’ informazione. Su ogni item, i soggetti sono tenuti a rispondere in modo affermativo o negativo (</a:t>
            </a:r>
            <a:r>
              <a:rPr lang="it-IT" sz="1000" dirty="0" err="1" smtClean="0"/>
              <a:t>sì-no</a:t>
            </a:r>
            <a:r>
              <a:rPr lang="it-IT" sz="1000" dirty="0" smtClean="0"/>
              <a:t>), a seconda della presenza o dell’assenza di quello specifico comportamento.</a:t>
            </a:r>
          </a:p>
          <a:p>
            <a:r>
              <a:rPr lang="it-IT" sz="1000" dirty="0" smtClean="0"/>
              <a:t>La </a:t>
            </a:r>
            <a:r>
              <a:rPr lang="it-IT" sz="1000" u="sng" dirty="0" smtClean="0"/>
              <a:t>percezione del rischio</a:t>
            </a:r>
            <a:r>
              <a:rPr lang="it-IT" sz="1000" dirty="0" smtClean="0"/>
              <a:t> è stata misrurata chiedendo, dopo aver </a:t>
            </a:r>
            <a:r>
              <a:rPr lang="it-IT" sz="1000" dirty="0" smtClean="0"/>
              <a:t>dato </a:t>
            </a:r>
            <a:r>
              <a:rPr lang="it-IT" sz="1000" smtClean="0"/>
              <a:t>una definizione di</a:t>
            </a:r>
            <a:r>
              <a:rPr lang="it-IT" sz="1000" smtClean="0"/>
              <a:t> </a:t>
            </a:r>
            <a:r>
              <a:rPr lang="it-IT" sz="1000" dirty="0" smtClean="0"/>
              <a:t>rischio, </a:t>
            </a:r>
            <a:r>
              <a:rPr lang="it-IT" sz="1000" dirty="0" smtClean="0"/>
              <a:t>di valutare quanto essi sentivano il rischio rispetto ad  una lista di 9 diversi target (te stesso, la tua famiglia, gli animali, la natura, l’agricoltura, la pesca, il turismo, il mercato immobiliare), posizionandosi su una scala auto ancorante da 1 (per niente a rischio) a 7 (moltissimo a rischio). Considerando quindi che il rischio tecnologico, in questo caso da discariche di RSU, può avere ripercussioni su diversi aspetti: individuali, comunitari, ambientali ed economici. </a:t>
            </a:r>
          </a:p>
          <a:p>
            <a:r>
              <a:rPr lang="it-IT" sz="1000" dirty="0" smtClean="0"/>
              <a:t>La </a:t>
            </a:r>
            <a:r>
              <a:rPr lang="it-IT" sz="1000" u="sng" dirty="0" smtClean="0"/>
              <a:t>conoscenza soggettiva</a:t>
            </a:r>
            <a:r>
              <a:rPr lang="it-IT" sz="1000" dirty="0" smtClean="0"/>
              <a:t> è stata valutata chiedendo ai soggetti quanto si sentissero informati su una scala </a:t>
            </a:r>
            <a:r>
              <a:rPr lang="it-IT" sz="1000" dirty="0" err="1" smtClean="0"/>
              <a:t>autoancorante</a:t>
            </a:r>
            <a:r>
              <a:rPr lang="it-IT" sz="1000" dirty="0" smtClean="0"/>
              <a:t> da 1 (per niente informato) a 7 (moltissimo informato), rispetto a 3 argomenti: rischi sulla salute da discariche di RSU, modelli alternativi di gestione dei rifiuti, forme di protesta ed azioni dei comitati di cittadini sul problema dei rifiuti.</a:t>
            </a:r>
          </a:p>
          <a:p>
            <a:r>
              <a:rPr lang="it-IT" sz="1000" dirty="0" smtClean="0"/>
              <a:t> La </a:t>
            </a:r>
            <a:r>
              <a:rPr lang="it-IT" sz="1000" u="sng" dirty="0" smtClean="0"/>
              <a:t>conoscenza effettiva</a:t>
            </a:r>
            <a:r>
              <a:rPr lang="it-IT" sz="1000" dirty="0" smtClean="0"/>
              <a:t> è stata valutata con 2 domande a risposta dicotomica, di cui una risposta era vera e l’altra falsa. In una prima domanda si chiedeva ai soggetti di indicare quante discariche pensavano esistessero nella sua città, ed in una seconda a cosa serviva un impianto di compostaggio dei rifiuti.</a:t>
            </a:r>
          </a:p>
          <a:p>
            <a:r>
              <a:rPr lang="it-IT" sz="1000" dirty="0" smtClean="0"/>
              <a:t>La  </a:t>
            </a:r>
            <a:r>
              <a:rPr lang="it-IT" sz="1000" u="sng" dirty="0" smtClean="0"/>
              <a:t>sfiducia nelle Istituzioni politiche</a:t>
            </a:r>
            <a:r>
              <a:rPr lang="it-IT" sz="1000" dirty="0" smtClean="0"/>
              <a:t>, è stata misurata con la scala del</a:t>
            </a:r>
            <a:r>
              <a:rPr lang="it-IT" sz="1000" u="sng" dirty="0" smtClean="0"/>
              <a:t> </a:t>
            </a:r>
            <a:r>
              <a:rPr lang="it-IT" sz="1000" dirty="0" smtClean="0"/>
              <a:t>cinismo ripresa da Rubini, </a:t>
            </a:r>
            <a:r>
              <a:rPr lang="it-IT" sz="1000" dirty="0" err="1" smtClean="0"/>
              <a:t>Palmonari</a:t>
            </a:r>
            <a:r>
              <a:rPr lang="it-IT" sz="1000" dirty="0" smtClean="0"/>
              <a:t> (1995</a:t>
            </a:r>
            <a:r>
              <a:rPr lang="it-IT" sz="1000" dirty="0" smtClean="0"/>
              <a:t>). </a:t>
            </a:r>
            <a:r>
              <a:rPr lang="it-IT" sz="1000" dirty="0" smtClean="0"/>
              <a:t>Essa esamina gli atteggiamenti verso il mondo politico in termini di cinismo/ottimismo e consta di 8 item, con una modalità di risposta su una scala </a:t>
            </a:r>
            <a:r>
              <a:rPr lang="it-IT" sz="1000" dirty="0" err="1" smtClean="0"/>
              <a:t>likert</a:t>
            </a:r>
            <a:r>
              <a:rPr lang="it-IT" sz="1000" dirty="0" smtClean="0"/>
              <a:t> da 1 a 5. Alla scala abbiamo aggiunto 2 item e cambiato la modalità di risposta, adottando una scala auto ancorante da 1 (Assolutamente falso) a 7 (Assolutamente vero).  </a:t>
            </a:r>
          </a:p>
          <a:p>
            <a:r>
              <a:rPr lang="it-IT" sz="1000" u="sng" dirty="0" smtClean="0"/>
              <a:t>La sfiducia nei cittadini </a:t>
            </a:r>
            <a:r>
              <a:rPr lang="it-IT" sz="1000" dirty="0" smtClean="0"/>
              <a:t>è stata misurata con 3 item sempre con risposta su una scala auto ancorante da 1 (Assolutamente falso) a 7 (Assolutamente vero), rispetto alla credenza che gli altri non facciano una buona raccolta differenziata e che siano interessati poco al problema ambientale.   </a:t>
            </a:r>
          </a:p>
          <a:p>
            <a:r>
              <a:rPr lang="it-IT" sz="1000" i="1" dirty="0" smtClean="0"/>
              <a:t>Singoli Item</a:t>
            </a:r>
            <a:endParaRPr lang="it-IT" sz="1000" dirty="0" smtClean="0"/>
          </a:p>
          <a:p>
            <a:r>
              <a:rPr lang="it-IT" sz="1000" u="sng" dirty="0" smtClean="0"/>
              <a:t>Intenzione alla raccolta differenziata:  </a:t>
            </a:r>
            <a:r>
              <a:rPr lang="it-IT" sz="1000" dirty="0" smtClean="0"/>
              <a:t>è misurato con un solo item che chiede la valutazione del grado di intenzionalità rispetto al comportamento della raccolta differenziata che sarà a breve avviata, su una scala auto ancorante da 1 (per niente intenzionato) a 7 (moltissimo intenzionato).</a:t>
            </a:r>
          </a:p>
          <a:p>
            <a:r>
              <a:rPr lang="it-IT" sz="1000" u="sng" dirty="0" smtClean="0"/>
              <a:t>Intenzione a partecipare: l’</a:t>
            </a:r>
            <a:r>
              <a:rPr lang="it-IT" sz="1000" dirty="0" smtClean="0"/>
              <a:t> item valuta su una scala auto ancorante da 1 a 7 quanto il soggetto è disponibile ad offrire il suo tempo per poter sensibilizzare gli altri alla raccolta differenziata, indicatore a mio avviso della sua intenzione a partecipare in modo attivo al progetto che inizierà sulla sensibilizzazione.</a:t>
            </a:r>
          </a:p>
          <a:p>
            <a:r>
              <a:rPr lang="it-IT" sz="1000" u="sng" dirty="0" smtClean="0"/>
              <a:t>Efficacia </a:t>
            </a:r>
            <a:r>
              <a:rPr lang="it-IT" sz="1000" u="sng" dirty="0" smtClean="0"/>
              <a:t>del comportam</a:t>
            </a:r>
            <a:r>
              <a:rPr lang="it-IT" sz="1000" u="sng" dirty="0" smtClean="0"/>
              <a:t>ento</a:t>
            </a:r>
            <a:r>
              <a:rPr lang="it-IT" sz="1000" dirty="0" smtClean="0"/>
              <a:t>: </a:t>
            </a:r>
            <a:r>
              <a:rPr lang="it-IT" sz="1000" dirty="0" smtClean="0"/>
              <a:t>l’ item valuta quanto il soggetto crede che  facendo la raccolta differenziata, può contribuire a risolvere il problema dell’emergenza </a:t>
            </a:r>
            <a:r>
              <a:rPr lang="it-IT" sz="1000" dirty="0" smtClean="0"/>
              <a:t>rifiuti, è ripreso dalla misura del costrutto efficacia di </a:t>
            </a:r>
            <a:r>
              <a:rPr lang="it-IT" sz="1000" dirty="0" err="1" smtClean="0"/>
              <a:t>coping</a:t>
            </a:r>
            <a:r>
              <a:rPr lang="it-IT" sz="1000" dirty="0" smtClean="0"/>
              <a:t>.</a:t>
            </a:r>
            <a:endParaRPr lang="it-IT" sz="1000" dirty="0" smtClean="0"/>
          </a:p>
          <a:p>
            <a:r>
              <a:rPr lang="it-IT" sz="1000" u="sng" dirty="0" smtClean="0"/>
              <a:t>Controllo percepito sul comportamento</a:t>
            </a:r>
            <a:r>
              <a:rPr lang="it-IT" sz="1000" dirty="0" smtClean="0"/>
              <a:t>: l’item è stato adattato da 1 item di </a:t>
            </a:r>
            <a:r>
              <a:rPr lang="it-IT" sz="1000" dirty="0" err="1" smtClean="0"/>
              <a:t>Carrus</a:t>
            </a:r>
            <a:r>
              <a:rPr lang="it-IT" sz="1000" dirty="0" smtClean="0"/>
              <a:t> </a:t>
            </a:r>
            <a:r>
              <a:rPr lang="it-IT" sz="1000" dirty="0" err="1" smtClean="0"/>
              <a:t>et</a:t>
            </a:r>
            <a:r>
              <a:rPr lang="it-IT" sz="1000" dirty="0" smtClean="0"/>
              <a:t> al. (2008) e misura il controllo inteso come percezione del grado di facilità/difficoltà nell’adozione del comportamento in questione. Sentire che l’adozione di un comportamento sia facile, significa sentire di avere controllo su di esso.</a:t>
            </a:r>
          </a:p>
          <a:p>
            <a:pPr>
              <a:spcBef>
                <a:spcPct val="50000"/>
              </a:spcBef>
            </a:pPr>
            <a:endParaRPr lang="it-IT" sz="1000" b="1" dirty="0">
              <a:solidFill>
                <a:schemeClr val="accent2"/>
              </a:solidFill>
              <a:latin typeface="Georgia" pitchFamily="18" charset="0"/>
            </a:endParaRPr>
          </a:p>
        </p:txBody>
      </p:sp>
      <p:sp>
        <p:nvSpPr>
          <p:cNvPr id="2059" name="AutoShape 43"/>
          <p:cNvSpPr>
            <a:spLocks noChangeArrowheads="1"/>
          </p:cNvSpPr>
          <p:nvPr/>
        </p:nvSpPr>
        <p:spPr bwMode="auto">
          <a:xfrm>
            <a:off x="450850" y="18379926"/>
            <a:ext cx="28442665" cy="20810686"/>
          </a:xfrm>
          <a:prstGeom prst="flowChartAlternateProcess">
            <a:avLst/>
          </a:prstGeom>
          <a:noFill/>
          <a:ln w="9525">
            <a:solidFill>
              <a:schemeClr val="accent2"/>
            </a:solidFill>
            <a:miter lim="800000"/>
            <a:headEnd/>
            <a:tailEnd/>
          </a:ln>
        </p:spPr>
        <p:txBody>
          <a:bodyPr wrap="none" anchor="ctr"/>
          <a:lstStyle/>
          <a:p>
            <a:pPr algn="ctr"/>
            <a:endParaRPr lang="it-IT">
              <a:solidFill>
                <a:schemeClr val="accent2"/>
              </a:solidFill>
            </a:endParaRPr>
          </a:p>
        </p:txBody>
      </p:sp>
      <p:sp>
        <p:nvSpPr>
          <p:cNvPr id="2060" name="Text Box 44"/>
          <p:cNvSpPr txBox="1">
            <a:spLocks noChangeArrowheads="1"/>
          </p:cNvSpPr>
          <p:nvPr/>
        </p:nvSpPr>
        <p:spPr bwMode="auto">
          <a:xfrm>
            <a:off x="11251555" y="18955990"/>
            <a:ext cx="7559675" cy="823912"/>
          </a:xfrm>
          <a:prstGeom prst="rect">
            <a:avLst/>
          </a:prstGeom>
          <a:noFill/>
          <a:ln w="9525">
            <a:noFill/>
            <a:miter lim="800000"/>
            <a:headEnd/>
            <a:tailEnd/>
          </a:ln>
        </p:spPr>
        <p:txBody>
          <a:bodyPr>
            <a:spAutoFit/>
          </a:bodyPr>
          <a:lstStyle/>
          <a:p>
            <a:pPr algn="ctr">
              <a:spcBef>
                <a:spcPct val="50000"/>
              </a:spcBef>
            </a:pPr>
            <a:r>
              <a:rPr lang="it-IT" sz="4800" b="1" dirty="0" smtClean="0">
                <a:solidFill>
                  <a:schemeClr val="accent2"/>
                </a:solidFill>
                <a:latin typeface="Georgia" pitchFamily="18" charset="0"/>
              </a:rPr>
              <a:t>Risultati</a:t>
            </a:r>
            <a:endParaRPr lang="it-IT" sz="4800" b="1" dirty="0">
              <a:solidFill>
                <a:schemeClr val="accent2"/>
              </a:solidFill>
              <a:latin typeface="Georgia" pitchFamily="18" charset="0"/>
            </a:endParaRPr>
          </a:p>
        </p:txBody>
      </p:sp>
      <p:sp>
        <p:nvSpPr>
          <p:cNvPr id="2062" name="Text Box 53"/>
          <p:cNvSpPr txBox="1">
            <a:spLocks noChangeArrowheads="1"/>
          </p:cNvSpPr>
          <p:nvPr/>
        </p:nvSpPr>
        <p:spPr bwMode="auto">
          <a:xfrm>
            <a:off x="13771563" y="31053088"/>
            <a:ext cx="4103687" cy="823912"/>
          </a:xfrm>
          <a:prstGeom prst="rect">
            <a:avLst/>
          </a:prstGeom>
          <a:noFill/>
          <a:ln w="9525">
            <a:noFill/>
            <a:miter lim="800000"/>
            <a:headEnd/>
            <a:tailEnd/>
          </a:ln>
        </p:spPr>
        <p:txBody>
          <a:bodyPr>
            <a:spAutoFit/>
          </a:bodyPr>
          <a:lstStyle/>
          <a:p>
            <a:pPr>
              <a:spcBef>
                <a:spcPct val="50000"/>
              </a:spcBef>
            </a:pPr>
            <a:r>
              <a:rPr lang="it-IT" sz="4800" b="1" dirty="0" smtClean="0">
                <a:solidFill>
                  <a:schemeClr val="accent2"/>
                </a:solidFill>
                <a:latin typeface="Georgia" pitchFamily="18" charset="0"/>
              </a:rPr>
              <a:t>Conclusioni</a:t>
            </a:r>
            <a:endParaRPr lang="it-IT" sz="4800" b="1" dirty="0">
              <a:solidFill>
                <a:schemeClr val="accent2"/>
              </a:solidFill>
              <a:latin typeface="Georgia" pitchFamily="18" charset="0"/>
            </a:endParaRPr>
          </a:p>
        </p:txBody>
      </p:sp>
      <p:sp>
        <p:nvSpPr>
          <p:cNvPr id="2064" name="AutoShape 104"/>
          <p:cNvSpPr>
            <a:spLocks noChangeArrowheads="1"/>
          </p:cNvSpPr>
          <p:nvPr/>
        </p:nvSpPr>
        <p:spPr bwMode="auto">
          <a:xfrm>
            <a:off x="666750" y="39550975"/>
            <a:ext cx="16994188" cy="2663825"/>
          </a:xfrm>
          <a:prstGeom prst="flowChartAlternateProcess">
            <a:avLst/>
          </a:prstGeom>
          <a:noFill/>
          <a:ln w="9525">
            <a:solidFill>
              <a:schemeClr val="accent2"/>
            </a:solidFill>
            <a:miter lim="800000"/>
            <a:headEnd/>
            <a:tailEnd/>
          </a:ln>
        </p:spPr>
        <p:txBody>
          <a:bodyPr wrap="none" anchor="ctr"/>
          <a:lstStyle/>
          <a:p>
            <a:endParaRPr lang="it-IT"/>
          </a:p>
        </p:txBody>
      </p:sp>
      <p:sp>
        <p:nvSpPr>
          <p:cNvPr id="2154" name="AutoShape 106"/>
          <p:cNvSpPr>
            <a:spLocks noChangeArrowheads="1"/>
          </p:cNvSpPr>
          <p:nvPr/>
        </p:nvSpPr>
        <p:spPr bwMode="auto">
          <a:xfrm>
            <a:off x="17876838" y="39550975"/>
            <a:ext cx="11593512" cy="1296988"/>
          </a:xfrm>
          <a:prstGeom prst="flowChartAlternateProcess">
            <a:avLst/>
          </a:prstGeom>
          <a:noFill/>
          <a:ln w="9525">
            <a:solidFill>
              <a:schemeClr val="accent2"/>
            </a:solidFill>
            <a:miter lim="800000"/>
            <a:headEnd/>
            <a:tailEnd/>
          </a:ln>
          <a:effectLst/>
        </p:spPr>
        <p:txBody>
          <a:bodyPr wrap="none" anchor="ctr"/>
          <a:lstStyle/>
          <a:p>
            <a:pPr algn="ctr"/>
            <a:r>
              <a:rPr lang="it-IT" sz="2800" b="1" dirty="0">
                <a:solidFill>
                  <a:schemeClr val="accent2"/>
                </a:solidFill>
                <a:effectLst>
                  <a:outerShdw blurRad="38100" dist="38100" dir="2700000" algn="tl">
                    <a:srgbClr val="C0C0C0"/>
                  </a:outerShdw>
                </a:effectLst>
                <a:latin typeface="Georgia" pitchFamily="18" charset="0"/>
                <a:sym typeface="Wingdings" pitchFamily="2" charset="2"/>
              </a:rPr>
              <a:t> </a:t>
            </a:r>
            <a:r>
              <a:rPr lang="it-IT" sz="2800" b="1" dirty="0">
                <a:solidFill>
                  <a:schemeClr val="accent2"/>
                </a:solidFill>
                <a:effectLst>
                  <a:outerShdw blurRad="38100" dist="38100" dir="2700000" algn="tl">
                    <a:srgbClr val="C0C0C0"/>
                  </a:outerShdw>
                </a:effectLst>
                <a:latin typeface="Georgia" pitchFamily="18" charset="0"/>
                <a:sym typeface="Wingdings 2" pitchFamily="18" charset="2"/>
              </a:rPr>
              <a:t>  </a:t>
            </a:r>
            <a:r>
              <a:rPr lang="it-IT" sz="2800" b="1" dirty="0" smtClean="0">
                <a:solidFill>
                  <a:schemeClr val="accent2"/>
                </a:solidFill>
                <a:effectLst>
                  <a:outerShdw blurRad="38100" dist="38100" dir="2700000" algn="tl">
                    <a:srgbClr val="C0C0C0"/>
                  </a:outerShdw>
                </a:effectLst>
                <a:latin typeface="Georgia" pitchFamily="18" charset="0"/>
              </a:rPr>
              <a:t> </a:t>
            </a:r>
            <a:r>
              <a:rPr lang="it-IT" sz="2800" b="1" dirty="0" smtClean="0">
                <a:solidFill>
                  <a:schemeClr val="accent2"/>
                </a:solidFill>
                <a:effectLst>
                  <a:outerShdw blurRad="38100" dist="38100" dir="2700000" algn="tl">
                    <a:srgbClr val="C0C0C0"/>
                  </a:outerShdw>
                </a:effectLst>
                <a:latin typeface="Georgia" pitchFamily="18" charset="0"/>
              </a:rPr>
              <a:t>francesca.scafuto@unina.it</a:t>
            </a:r>
            <a:endParaRPr lang="it-IT" sz="2800" b="1" dirty="0">
              <a:solidFill>
                <a:schemeClr val="accent2"/>
              </a:solidFill>
              <a:effectLst>
                <a:outerShdw blurRad="38100" dist="38100" dir="2700000" algn="tl">
                  <a:srgbClr val="C0C0C0"/>
                </a:outerShdw>
              </a:effectLst>
              <a:latin typeface="Georgia" pitchFamily="18" charset="0"/>
            </a:endParaRPr>
          </a:p>
        </p:txBody>
      </p:sp>
      <p:sp>
        <p:nvSpPr>
          <p:cNvPr id="2067" name="Text Box 549"/>
          <p:cNvSpPr txBox="1">
            <a:spLocks noChangeArrowheads="1"/>
          </p:cNvSpPr>
          <p:nvPr/>
        </p:nvSpPr>
        <p:spPr bwMode="auto">
          <a:xfrm>
            <a:off x="7867179" y="39190238"/>
            <a:ext cx="4536033" cy="369332"/>
          </a:xfrm>
          <a:prstGeom prst="rect">
            <a:avLst/>
          </a:prstGeom>
          <a:noFill/>
          <a:ln w="9525">
            <a:noFill/>
            <a:miter lim="800000"/>
            <a:headEnd/>
            <a:tailEnd/>
          </a:ln>
        </p:spPr>
        <p:txBody>
          <a:bodyPr wrap="square">
            <a:spAutoFit/>
          </a:bodyPr>
          <a:lstStyle/>
          <a:p>
            <a:pPr algn="ctr">
              <a:spcBef>
                <a:spcPct val="50000"/>
              </a:spcBef>
            </a:pPr>
            <a:r>
              <a:rPr lang="it-IT" b="1" dirty="0" smtClean="0">
                <a:solidFill>
                  <a:schemeClr val="accent2"/>
                </a:solidFill>
                <a:latin typeface="Georgia" pitchFamily="18" charset="0"/>
              </a:rPr>
              <a:t>Riferimenti Bibliografici</a:t>
            </a:r>
            <a:endParaRPr lang="it-IT" b="1" dirty="0">
              <a:solidFill>
                <a:schemeClr val="accent2"/>
              </a:solidFill>
              <a:latin typeface="Georgia" pitchFamily="18" charset="0"/>
            </a:endParaRPr>
          </a:p>
        </p:txBody>
      </p:sp>
      <p:sp>
        <p:nvSpPr>
          <p:cNvPr id="2069" name="Text Box 764"/>
          <p:cNvSpPr txBox="1">
            <a:spLocks noChangeArrowheads="1"/>
          </p:cNvSpPr>
          <p:nvPr/>
        </p:nvSpPr>
        <p:spPr bwMode="auto">
          <a:xfrm>
            <a:off x="11395571" y="11971214"/>
            <a:ext cx="7559675" cy="823913"/>
          </a:xfrm>
          <a:prstGeom prst="rect">
            <a:avLst/>
          </a:prstGeom>
          <a:noFill/>
          <a:ln w="9525">
            <a:noFill/>
            <a:miter lim="800000"/>
            <a:headEnd/>
            <a:tailEnd/>
          </a:ln>
        </p:spPr>
        <p:txBody>
          <a:bodyPr>
            <a:spAutoFit/>
          </a:bodyPr>
          <a:lstStyle/>
          <a:p>
            <a:pPr algn="ctr">
              <a:spcBef>
                <a:spcPct val="50000"/>
              </a:spcBef>
            </a:pPr>
            <a:r>
              <a:rPr lang="it-IT" sz="4800" b="1" dirty="0" smtClean="0">
                <a:solidFill>
                  <a:schemeClr val="accent2"/>
                </a:solidFill>
                <a:latin typeface="Georgia" pitchFamily="18" charset="0"/>
              </a:rPr>
              <a:t>Metodo</a:t>
            </a:r>
            <a:endParaRPr lang="it-IT" sz="4800" b="1" dirty="0">
              <a:solidFill>
                <a:schemeClr val="accent2"/>
              </a:solidFill>
              <a:latin typeface="Georgia" pitchFamily="18" charset="0"/>
            </a:endParaRPr>
          </a:p>
        </p:txBody>
      </p:sp>
      <p:sp>
        <p:nvSpPr>
          <p:cNvPr id="2501" name="Rectangle 453"/>
          <p:cNvSpPr>
            <a:spLocks noChangeArrowheads="1"/>
          </p:cNvSpPr>
          <p:nvPr/>
        </p:nvSpPr>
        <p:spPr bwMode="auto">
          <a:xfrm>
            <a:off x="5418907" y="12835310"/>
            <a:ext cx="6624736" cy="523220"/>
          </a:xfrm>
          <a:prstGeom prst="rect">
            <a:avLst/>
          </a:prstGeom>
          <a:noFill/>
          <a:ln w="9525">
            <a:noFill/>
            <a:miter lim="800000"/>
            <a:headEnd/>
            <a:tailEnd/>
          </a:ln>
          <a:effectLst/>
        </p:spPr>
        <p:txBody>
          <a:bodyPr wrap="square">
            <a:spAutoFit/>
          </a:bodyPr>
          <a:lstStyle/>
          <a:p>
            <a:pPr algn="ctr"/>
            <a:r>
              <a:rPr lang="it-IT" sz="2800" b="1" dirty="0" smtClean="0">
                <a:solidFill>
                  <a:schemeClr val="accent2"/>
                </a:solidFill>
                <a:latin typeface="Georgia" pitchFamily="18" charset="0"/>
              </a:rPr>
              <a:t>Partecipanti e Procedure</a:t>
            </a:r>
            <a:endParaRPr lang="it-IT" sz="2800" b="1" dirty="0">
              <a:solidFill>
                <a:schemeClr val="accent2"/>
              </a:solidFill>
              <a:latin typeface="Georgia" pitchFamily="18" charset="0"/>
            </a:endParaRPr>
          </a:p>
        </p:txBody>
      </p:sp>
      <p:sp>
        <p:nvSpPr>
          <p:cNvPr id="18575" name="Line 1167"/>
          <p:cNvSpPr>
            <a:spLocks noChangeShapeType="1"/>
          </p:cNvSpPr>
          <p:nvPr/>
        </p:nvSpPr>
        <p:spPr bwMode="auto">
          <a:xfrm>
            <a:off x="16175038" y="14717713"/>
            <a:ext cx="0" cy="0"/>
          </a:xfrm>
          <a:prstGeom prst="line">
            <a:avLst/>
          </a:prstGeom>
          <a:noFill/>
          <a:ln w="12700" cap="rnd">
            <a:solidFill>
              <a:srgbClr val="000000"/>
            </a:solidFill>
            <a:round/>
            <a:headEnd/>
            <a:tailEnd/>
          </a:ln>
          <a:effectLst/>
        </p:spPr>
        <p:txBody>
          <a:bodyPr/>
          <a:lstStyle/>
          <a:p>
            <a:endParaRPr lang="it-IT"/>
          </a:p>
        </p:txBody>
      </p:sp>
      <p:sp>
        <p:nvSpPr>
          <p:cNvPr id="18695" name="Rectangle 1287"/>
          <p:cNvSpPr>
            <a:spLocks noChangeArrowheads="1"/>
          </p:cNvSpPr>
          <p:nvPr/>
        </p:nvSpPr>
        <p:spPr bwMode="auto">
          <a:xfrm>
            <a:off x="16435388" y="18030825"/>
            <a:ext cx="8969375" cy="915988"/>
          </a:xfrm>
          <a:prstGeom prst="rect">
            <a:avLst/>
          </a:prstGeom>
          <a:noFill/>
          <a:ln w="9525">
            <a:noFill/>
            <a:miter lim="800000"/>
            <a:headEnd/>
            <a:tailEnd/>
          </a:ln>
          <a:effectLst/>
        </p:spPr>
        <p:txBody>
          <a:bodyPr anchor="ctr">
            <a:spAutoFit/>
          </a:bodyPr>
          <a:lstStyle/>
          <a:p>
            <a:r>
              <a:rPr lang="en-GB"/>
              <a:t/>
            </a:r>
            <a:br>
              <a:rPr lang="en-GB"/>
            </a:br>
            <a:r>
              <a:rPr lang="en-GB"/>
              <a:t/>
            </a:r>
            <a:br>
              <a:rPr lang="en-GB"/>
            </a:br>
            <a:endParaRPr lang="en-GB"/>
          </a:p>
        </p:txBody>
      </p:sp>
      <p:sp>
        <p:nvSpPr>
          <p:cNvPr id="18696" name="Text Box 1288"/>
          <p:cNvSpPr txBox="1">
            <a:spLocks noChangeArrowheads="1"/>
          </p:cNvSpPr>
          <p:nvPr/>
        </p:nvSpPr>
        <p:spPr bwMode="auto">
          <a:xfrm>
            <a:off x="17300575" y="25365075"/>
            <a:ext cx="9793288" cy="646331"/>
          </a:xfrm>
          <a:prstGeom prst="rect">
            <a:avLst/>
          </a:prstGeom>
          <a:noFill/>
          <a:ln w="9525">
            <a:noFill/>
            <a:miter lim="800000"/>
            <a:headEnd/>
            <a:tailEnd/>
          </a:ln>
          <a:effectLst/>
        </p:spPr>
        <p:txBody>
          <a:bodyPr>
            <a:spAutoFit/>
          </a:bodyPr>
          <a:lstStyle/>
          <a:p>
            <a:r>
              <a:rPr lang="en-GB" dirty="0"/>
              <a:t/>
            </a:r>
            <a:br>
              <a:rPr lang="en-GB" dirty="0"/>
            </a:br>
            <a:endParaRPr lang="it-IT" dirty="0"/>
          </a:p>
        </p:txBody>
      </p:sp>
      <p:sp>
        <p:nvSpPr>
          <p:cNvPr id="18699" name="Rectangle 1291"/>
          <p:cNvSpPr>
            <a:spLocks noChangeArrowheads="1"/>
          </p:cNvSpPr>
          <p:nvPr/>
        </p:nvSpPr>
        <p:spPr bwMode="auto">
          <a:xfrm>
            <a:off x="7570788" y="20123150"/>
            <a:ext cx="15138400" cy="366713"/>
          </a:xfrm>
          <a:prstGeom prst="rect">
            <a:avLst/>
          </a:prstGeom>
          <a:noFill/>
          <a:ln w="9525">
            <a:noFill/>
            <a:miter lim="800000"/>
            <a:headEnd/>
            <a:tailEnd/>
          </a:ln>
          <a:effectLst/>
        </p:spPr>
        <p:txBody>
          <a:bodyPr>
            <a:spAutoFit/>
          </a:bodyPr>
          <a:lstStyle/>
          <a:p>
            <a:endParaRPr lang="it-IT"/>
          </a:p>
        </p:txBody>
      </p:sp>
      <p:graphicFrame>
        <p:nvGraphicFramePr>
          <p:cNvPr id="30" name="Tabella 29"/>
          <p:cNvGraphicFramePr>
            <a:graphicFrameLocks noGrp="1"/>
          </p:cNvGraphicFramePr>
          <p:nvPr/>
        </p:nvGraphicFramePr>
        <p:xfrm>
          <a:off x="3330675" y="20036110"/>
          <a:ext cx="4320479" cy="3963972"/>
        </p:xfrm>
        <a:graphic>
          <a:graphicData uri="http://schemas.openxmlformats.org/drawingml/2006/table">
            <a:tbl>
              <a:tblPr/>
              <a:tblGrid>
                <a:gridCol w="2053471"/>
                <a:gridCol w="854541"/>
                <a:gridCol w="620379"/>
                <a:gridCol w="792088"/>
              </a:tblGrid>
              <a:tr h="763571">
                <a:tc>
                  <a:txBody>
                    <a:bodyPr/>
                    <a:lstStyle/>
                    <a:p>
                      <a:pPr>
                        <a:lnSpc>
                          <a:spcPct val="115000"/>
                        </a:lnSpc>
                        <a:spcAft>
                          <a:spcPts val="0"/>
                        </a:spcAft>
                      </a:pPr>
                      <a:endParaRPr lang="it-IT" sz="1200" dirty="0">
                        <a:latin typeface="Times New Roman"/>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ts val="1600"/>
                        </a:lnSpc>
                        <a:spcAft>
                          <a:spcPts val="0"/>
                        </a:spcAft>
                      </a:pPr>
                      <a:r>
                        <a:rPr lang="it-IT" sz="1200" b="1" dirty="0" err="1">
                          <a:solidFill>
                            <a:srgbClr val="000000"/>
                          </a:solidFill>
                          <a:latin typeface="Arial"/>
                          <a:ea typeface="Calibri"/>
                          <a:cs typeface="Times New Roman"/>
                        </a:rPr>
                        <a:t>Mean</a:t>
                      </a:r>
                      <a:endParaRPr lang="it-IT" sz="1100" dirty="0">
                        <a:latin typeface="Calibri"/>
                        <a:ea typeface="Calibri"/>
                        <a:cs typeface="Times New Roman"/>
                      </a:endParaRPr>
                    </a:p>
                  </a:txBody>
                  <a:tcPr marL="19050" marR="19050" marT="19050" marB="1905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ts val="1600"/>
                        </a:lnSpc>
                        <a:spcAft>
                          <a:spcPts val="0"/>
                        </a:spcAft>
                      </a:pPr>
                      <a:r>
                        <a:rPr lang="it-IT" sz="1200" b="1" kern="1200" dirty="0" err="1" smtClean="0">
                          <a:solidFill>
                            <a:srgbClr val="000000"/>
                          </a:solidFill>
                          <a:latin typeface="Arial"/>
                          <a:ea typeface="Calibri"/>
                          <a:cs typeface="Times New Roman"/>
                        </a:rPr>
                        <a:t>D.S.</a:t>
                      </a:r>
                      <a:endParaRPr lang="it-IT" sz="1200" b="1" kern="1200" dirty="0">
                        <a:solidFill>
                          <a:srgbClr val="000000"/>
                        </a:solidFill>
                        <a:latin typeface="Arial"/>
                        <a:ea typeface="Calibri"/>
                        <a:cs typeface="Times New Roman"/>
                      </a:endParaRPr>
                    </a:p>
                  </a:txBody>
                  <a:tcPr marL="19050" marR="19050"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ts val="1600"/>
                        </a:lnSpc>
                        <a:spcAft>
                          <a:spcPts val="0"/>
                        </a:spcAft>
                      </a:pPr>
                      <a:r>
                        <a:rPr lang="it-IT" sz="1200" b="1" kern="1200" dirty="0">
                          <a:solidFill>
                            <a:srgbClr val="000000"/>
                          </a:solidFill>
                          <a:latin typeface="Arial"/>
                          <a:ea typeface="Calibri"/>
                          <a:cs typeface="Times New Roman"/>
                        </a:rPr>
                        <a:t>N</a:t>
                      </a:r>
                    </a:p>
                  </a:txBody>
                  <a:tcPr marL="19050" marR="19050" marT="19050" marB="1905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321055">
                <a:tc>
                  <a:txBody>
                    <a:bodyPr/>
                    <a:lstStyle/>
                    <a:p>
                      <a:pPr>
                        <a:lnSpc>
                          <a:spcPts val="1600"/>
                        </a:lnSpc>
                        <a:spcAft>
                          <a:spcPts val="0"/>
                        </a:spcAft>
                      </a:pPr>
                      <a:r>
                        <a:rPr lang="it-IT" sz="1200" b="1" dirty="0">
                          <a:solidFill>
                            <a:srgbClr val="000000"/>
                          </a:solidFill>
                          <a:latin typeface="Arial"/>
                          <a:ea typeface="Calibri"/>
                          <a:cs typeface="Times New Roman"/>
                        </a:rPr>
                        <a:t>Conoscenza soggettiva</a:t>
                      </a:r>
                      <a:endParaRPr lang="it-IT" sz="1100" dirty="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ts val="1600"/>
                        </a:lnSpc>
                        <a:spcAft>
                          <a:spcPts val="0"/>
                        </a:spcAft>
                      </a:pPr>
                      <a:r>
                        <a:rPr lang="it-IT" sz="1200">
                          <a:solidFill>
                            <a:srgbClr val="000000"/>
                          </a:solidFill>
                          <a:latin typeface="Arial"/>
                          <a:ea typeface="Calibri"/>
                          <a:cs typeface="Times New Roman"/>
                        </a:rPr>
                        <a:t>4,33</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ts val="1600"/>
                        </a:lnSpc>
                        <a:spcAft>
                          <a:spcPts val="0"/>
                        </a:spcAft>
                      </a:pPr>
                      <a:r>
                        <a:rPr lang="it-IT" sz="1200">
                          <a:solidFill>
                            <a:srgbClr val="000000"/>
                          </a:solidFill>
                          <a:latin typeface="Arial"/>
                          <a:ea typeface="Calibri"/>
                          <a:cs typeface="Times New Roman"/>
                        </a:rPr>
                        <a:t>1,53</a:t>
                      </a:r>
                      <a:endParaRPr lang="it-IT" sz="1100">
                        <a:latin typeface="Calibri"/>
                        <a:ea typeface="Calibri"/>
                        <a:cs typeface="Times New Roman"/>
                      </a:endParaRPr>
                    </a:p>
                  </a:txBody>
                  <a:tcPr marL="19050" marR="19050" marT="19050" marB="19050">
                    <a:lnL>
                      <a:noFill/>
                    </a:lnL>
                    <a:lnR>
                      <a:noFill/>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ts val="1600"/>
                        </a:lnSpc>
                        <a:spcAft>
                          <a:spcPts val="0"/>
                        </a:spcAft>
                      </a:pPr>
                      <a:r>
                        <a:rPr lang="it-IT" sz="1200" dirty="0">
                          <a:solidFill>
                            <a:srgbClr val="000000"/>
                          </a:solidFill>
                          <a:latin typeface="Arial"/>
                          <a:ea typeface="Calibri"/>
                          <a:cs typeface="Times New Roman"/>
                        </a:rPr>
                        <a:t>108</a:t>
                      </a:r>
                      <a:endParaRPr lang="it-IT" sz="1100" dirty="0">
                        <a:latin typeface="Calibri"/>
                        <a:ea typeface="Calibri"/>
                        <a:cs typeface="Times New Roman"/>
                      </a:endParaRPr>
                    </a:p>
                  </a:txBody>
                  <a:tcPr marL="19050" marR="19050" marT="19050" marB="1905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309893">
                <a:tc>
                  <a:txBody>
                    <a:bodyPr/>
                    <a:lstStyle/>
                    <a:p>
                      <a:pPr>
                        <a:lnSpc>
                          <a:spcPts val="1600"/>
                        </a:lnSpc>
                        <a:spcAft>
                          <a:spcPts val="0"/>
                        </a:spcAft>
                      </a:pPr>
                      <a:r>
                        <a:rPr lang="it-IT" sz="1200" b="1">
                          <a:solidFill>
                            <a:srgbClr val="000000"/>
                          </a:solidFill>
                          <a:latin typeface="Arial"/>
                          <a:ea typeface="Calibri"/>
                          <a:cs typeface="Times New Roman"/>
                        </a:rPr>
                        <a:t>Controllo percepito</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ts val="1600"/>
                        </a:lnSpc>
                        <a:spcAft>
                          <a:spcPts val="0"/>
                        </a:spcAft>
                      </a:pPr>
                      <a:r>
                        <a:rPr lang="it-IT" sz="1200">
                          <a:solidFill>
                            <a:srgbClr val="000000"/>
                          </a:solidFill>
                          <a:latin typeface="Arial"/>
                          <a:ea typeface="Calibri"/>
                          <a:cs typeface="Times New Roman"/>
                        </a:rPr>
                        <a:t>4,09</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1200">
                          <a:solidFill>
                            <a:srgbClr val="000000"/>
                          </a:solidFill>
                          <a:latin typeface="Arial"/>
                          <a:ea typeface="Calibri"/>
                          <a:cs typeface="Times New Roman"/>
                        </a:rPr>
                        <a:t>2,26</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ctr">
                        <a:lnSpc>
                          <a:spcPts val="1600"/>
                        </a:lnSpc>
                        <a:spcAft>
                          <a:spcPts val="0"/>
                        </a:spcAft>
                      </a:pPr>
                      <a:r>
                        <a:rPr lang="it-IT" sz="1200" dirty="0">
                          <a:solidFill>
                            <a:srgbClr val="000000"/>
                          </a:solidFill>
                          <a:latin typeface="Arial"/>
                          <a:ea typeface="Calibri"/>
                          <a:cs typeface="Times New Roman"/>
                        </a:rPr>
                        <a:t>107</a:t>
                      </a:r>
                      <a:endParaRPr lang="it-IT" sz="1100" dirty="0">
                        <a:latin typeface="Calibri"/>
                        <a:ea typeface="Calibri"/>
                        <a:cs typeface="Times New Roman"/>
                      </a:endParaRPr>
                    </a:p>
                  </a:txBody>
                  <a:tcPr marL="19050" marR="19050" marT="19050" marB="19050">
                    <a:lnL>
                      <a:noFill/>
                    </a:lnL>
                    <a:lnR w="28575" cap="flat" cmpd="sng" algn="ctr">
                      <a:solidFill>
                        <a:srgbClr val="000000"/>
                      </a:solidFill>
                      <a:prstDash val="solid"/>
                      <a:round/>
                      <a:headEnd type="none" w="med" len="med"/>
                      <a:tailEnd type="none" w="med" len="med"/>
                    </a:lnR>
                    <a:lnT>
                      <a:noFill/>
                    </a:lnT>
                    <a:lnB>
                      <a:noFill/>
                    </a:lnB>
                    <a:solidFill>
                      <a:srgbClr val="FFFFFF"/>
                    </a:solidFill>
                  </a:tcPr>
                </a:tc>
              </a:tr>
              <a:tr h="309893">
                <a:tc>
                  <a:txBody>
                    <a:bodyPr/>
                    <a:lstStyle/>
                    <a:p>
                      <a:pPr>
                        <a:lnSpc>
                          <a:spcPts val="1600"/>
                        </a:lnSpc>
                        <a:spcAft>
                          <a:spcPts val="0"/>
                        </a:spcAft>
                      </a:pPr>
                      <a:r>
                        <a:rPr lang="it-IT" sz="1200" b="1" dirty="0">
                          <a:solidFill>
                            <a:srgbClr val="000000"/>
                          </a:solidFill>
                          <a:latin typeface="Arial"/>
                          <a:ea typeface="Calibri"/>
                          <a:cs typeface="Times New Roman"/>
                        </a:rPr>
                        <a:t>Sfiducia </a:t>
                      </a:r>
                      <a:r>
                        <a:rPr lang="it-IT" sz="1200" b="1" dirty="0" smtClean="0">
                          <a:solidFill>
                            <a:srgbClr val="000000"/>
                          </a:solidFill>
                          <a:latin typeface="Arial"/>
                          <a:ea typeface="Calibri"/>
                          <a:cs typeface="Times New Roman"/>
                        </a:rPr>
                        <a:t>verso</a:t>
                      </a:r>
                      <a:r>
                        <a:rPr lang="it-IT" sz="1200" b="1" baseline="0" dirty="0" smtClean="0">
                          <a:solidFill>
                            <a:srgbClr val="000000"/>
                          </a:solidFill>
                          <a:latin typeface="Arial"/>
                          <a:ea typeface="Calibri"/>
                          <a:cs typeface="Times New Roman"/>
                        </a:rPr>
                        <a:t> </a:t>
                      </a:r>
                      <a:r>
                        <a:rPr lang="it-IT" sz="1200" b="1" dirty="0" smtClean="0">
                          <a:solidFill>
                            <a:srgbClr val="000000"/>
                          </a:solidFill>
                          <a:latin typeface="Arial"/>
                          <a:ea typeface="Calibri"/>
                          <a:cs typeface="Times New Roman"/>
                        </a:rPr>
                        <a:t>i </a:t>
                      </a:r>
                      <a:r>
                        <a:rPr lang="it-IT" sz="1200" b="1" dirty="0">
                          <a:solidFill>
                            <a:srgbClr val="000000"/>
                          </a:solidFill>
                          <a:latin typeface="Arial"/>
                          <a:ea typeface="Calibri"/>
                          <a:cs typeface="Times New Roman"/>
                        </a:rPr>
                        <a:t>cittadini</a:t>
                      </a:r>
                      <a:endParaRPr lang="it-IT" sz="1100" dirty="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ts val="1600"/>
                        </a:lnSpc>
                        <a:spcAft>
                          <a:spcPts val="0"/>
                        </a:spcAft>
                      </a:pPr>
                      <a:r>
                        <a:rPr lang="it-IT" sz="1200">
                          <a:solidFill>
                            <a:srgbClr val="000000"/>
                          </a:solidFill>
                          <a:latin typeface="Arial"/>
                          <a:ea typeface="Calibri"/>
                          <a:cs typeface="Times New Roman"/>
                        </a:rPr>
                        <a:t>3,95</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1200">
                          <a:solidFill>
                            <a:srgbClr val="000000"/>
                          </a:solidFill>
                          <a:latin typeface="Arial"/>
                          <a:ea typeface="Calibri"/>
                          <a:cs typeface="Times New Roman"/>
                        </a:rPr>
                        <a:t>1,62</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ctr">
                        <a:lnSpc>
                          <a:spcPts val="1600"/>
                        </a:lnSpc>
                        <a:spcAft>
                          <a:spcPts val="0"/>
                        </a:spcAft>
                      </a:pPr>
                      <a:r>
                        <a:rPr lang="it-IT" sz="1200" dirty="0">
                          <a:solidFill>
                            <a:srgbClr val="000000"/>
                          </a:solidFill>
                          <a:latin typeface="Arial"/>
                          <a:ea typeface="Calibri"/>
                          <a:cs typeface="Times New Roman"/>
                        </a:rPr>
                        <a:t>108</a:t>
                      </a:r>
                      <a:endParaRPr lang="it-IT" sz="1100" dirty="0">
                        <a:latin typeface="Calibri"/>
                        <a:ea typeface="Calibri"/>
                        <a:cs typeface="Times New Roman"/>
                      </a:endParaRPr>
                    </a:p>
                  </a:txBody>
                  <a:tcPr marL="19050" marR="19050" marT="19050" marB="19050">
                    <a:lnL>
                      <a:noFill/>
                    </a:lnL>
                    <a:lnR w="28575" cap="flat" cmpd="sng" algn="ctr">
                      <a:solidFill>
                        <a:srgbClr val="000000"/>
                      </a:solidFill>
                      <a:prstDash val="solid"/>
                      <a:round/>
                      <a:headEnd type="none" w="med" len="med"/>
                      <a:tailEnd type="none" w="med" len="med"/>
                    </a:lnR>
                    <a:lnT>
                      <a:noFill/>
                    </a:lnT>
                    <a:lnB>
                      <a:noFill/>
                    </a:lnB>
                    <a:solidFill>
                      <a:srgbClr val="FFFFFF"/>
                    </a:solidFill>
                  </a:tcPr>
                </a:tc>
              </a:tr>
              <a:tr h="265055">
                <a:tc>
                  <a:txBody>
                    <a:bodyPr/>
                    <a:lstStyle/>
                    <a:p>
                      <a:pPr>
                        <a:lnSpc>
                          <a:spcPts val="1600"/>
                        </a:lnSpc>
                        <a:spcAft>
                          <a:spcPts val="0"/>
                        </a:spcAft>
                      </a:pPr>
                      <a:r>
                        <a:rPr lang="it-IT" sz="1200" b="1">
                          <a:solidFill>
                            <a:srgbClr val="000000"/>
                          </a:solidFill>
                          <a:latin typeface="Arial"/>
                          <a:ea typeface="Calibri"/>
                          <a:cs typeface="Times New Roman"/>
                        </a:rPr>
                        <a:t>Intenzione di partecipare</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ts val="1600"/>
                        </a:lnSpc>
                        <a:spcAft>
                          <a:spcPts val="0"/>
                        </a:spcAft>
                      </a:pPr>
                      <a:r>
                        <a:rPr lang="it-IT" sz="1200">
                          <a:solidFill>
                            <a:srgbClr val="000000"/>
                          </a:solidFill>
                          <a:latin typeface="Arial"/>
                          <a:ea typeface="Calibri"/>
                          <a:cs typeface="Times New Roman"/>
                        </a:rPr>
                        <a:t>5,06</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1200">
                          <a:solidFill>
                            <a:srgbClr val="000000"/>
                          </a:solidFill>
                          <a:latin typeface="Arial"/>
                          <a:ea typeface="Calibri"/>
                          <a:cs typeface="Times New Roman"/>
                        </a:rPr>
                        <a:t>1,85</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ctr">
                        <a:lnSpc>
                          <a:spcPts val="1600"/>
                        </a:lnSpc>
                        <a:spcAft>
                          <a:spcPts val="0"/>
                        </a:spcAft>
                      </a:pPr>
                      <a:r>
                        <a:rPr lang="it-IT" sz="1200" dirty="0">
                          <a:solidFill>
                            <a:srgbClr val="000000"/>
                          </a:solidFill>
                          <a:latin typeface="Arial"/>
                          <a:ea typeface="Calibri"/>
                          <a:cs typeface="Times New Roman"/>
                        </a:rPr>
                        <a:t>105</a:t>
                      </a:r>
                      <a:endParaRPr lang="it-IT" sz="1100" dirty="0">
                        <a:latin typeface="Calibri"/>
                        <a:ea typeface="Calibri"/>
                        <a:cs typeface="Times New Roman"/>
                      </a:endParaRPr>
                    </a:p>
                  </a:txBody>
                  <a:tcPr marL="19050" marR="19050" marT="19050" marB="19050">
                    <a:lnL>
                      <a:noFill/>
                    </a:lnL>
                    <a:lnR w="28575" cap="flat" cmpd="sng" algn="ctr">
                      <a:solidFill>
                        <a:srgbClr val="000000"/>
                      </a:solidFill>
                      <a:prstDash val="solid"/>
                      <a:round/>
                      <a:headEnd type="none" w="med" len="med"/>
                      <a:tailEnd type="none" w="med" len="med"/>
                    </a:lnR>
                    <a:lnT>
                      <a:noFill/>
                    </a:lnT>
                    <a:lnB>
                      <a:noFill/>
                    </a:lnB>
                    <a:solidFill>
                      <a:srgbClr val="FFFFFF"/>
                    </a:solidFill>
                  </a:tcPr>
                </a:tc>
              </a:tr>
              <a:tr h="265055">
                <a:tc>
                  <a:txBody>
                    <a:bodyPr/>
                    <a:lstStyle/>
                    <a:p>
                      <a:pPr>
                        <a:lnSpc>
                          <a:spcPts val="1600"/>
                        </a:lnSpc>
                        <a:spcAft>
                          <a:spcPts val="0"/>
                        </a:spcAft>
                      </a:pPr>
                      <a:r>
                        <a:rPr lang="it-IT" sz="1200" b="1">
                          <a:solidFill>
                            <a:srgbClr val="000000"/>
                          </a:solidFill>
                          <a:latin typeface="Arial"/>
                          <a:ea typeface="Calibri"/>
                          <a:cs typeface="Times New Roman"/>
                        </a:rPr>
                        <a:t>Intenzione alla rd</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ts val="1600"/>
                        </a:lnSpc>
                        <a:spcAft>
                          <a:spcPts val="0"/>
                        </a:spcAft>
                      </a:pPr>
                      <a:r>
                        <a:rPr lang="it-IT" sz="1200">
                          <a:solidFill>
                            <a:srgbClr val="000000"/>
                          </a:solidFill>
                          <a:latin typeface="Arial"/>
                          <a:ea typeface="Calibri"/>
                          <a:cs typeface="Times New Roman"/>
                        </a:rPr>
                        <a:t>5,77</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1200">
                          <a:solidFill>
                            <a:srgbClr val="000000"/>
                          </a:solidFill>
                          <a:latin typeface="Arial"/>
                          <a:ea typeface="Calibri"/>
                          <a:cs typeface="Times New Roman"/>
                        </a:rPr>
                        <a:t>1,79</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ctr">
                        <a:lnSpc>
                          <a:spcPts val="1600"/>
                        </a:lnSpc>
                        <a:spcAft>
                          <a:spcPts val="0"/>
                        </a:spcAft>
                      </a:pPr>
                      <a:r>
                        <a:rPr lang="it-IT" sz="1200" dirty="0">
                          <a:solidFill>
                            <a:srgbClr val="000000"/>
                          </a:solidFill>
                          <a:latin typeface="Arial"/>
                          <a:ea typeface="Calibri"/>
                          <a:cs typeface="Times New Roman"/>
                        </a:rPr>
                        <a:t>106</a:t>
                      </a:r>
                      <a:endParaRPr lang="it-IT" sz="1100" dirty="0">
                        <a:latin typeface="Calibri"/>
                        <a:ea typeface="Calibri"/>
                        <a:cs typeface="Times New Roman"/>
                      </a:endParaRPr>
                    </a:p>
                  </a:txBody>
                  <a:tcPr marL="19050" marR="19050" marT="19050" marB="19050">
                    <a:lnL>
                      <a:noFill/>
                    </a:lnL>
                    <a:lnR w="28575" cap="flat" cmpd="sng" algn="ctr">
                      <a:solidFill>
                        <a:srgbClr val="000000"/>
                      </a:solidFill>
                      <a:prstDash val="solid"/>
                      <a:round/>
                      <a:headEnd type="none" w="med" len="med"/>
                      <a:tailEnd type="none" w="med" len="med"/>
                    </a:lnR>
                    <a:lnT>
                      <a:noFill/>
                    </a:lnT>
                    <a:lnB>
                      <a:noFill/>
                    </a:lnB>
                    <a:solidFill>
                      <a:srgbClr val="FFFFFF"/>
                    </a:solidFill>
                  </a:tcPr>
                </a:tc>
              </a:tr>
              <a:tr h="280781">
                <a:tc>
                  <a:txBody>
                    <a:bodyPr/>
                    <a:lstStyle/>
                    <a:p>
                      <a:pPr>
                        <a:lnSpc>
                          <a:spcPts val="1600"/>
                        </a:lnSpc>
                        <a:spcAft>
                          <a:spcPts val="0"/>
                        </a:spcAft>
                      </a:pPr>
                      <a:r>
                        <a:rPr lang="it-IT" sz="1200" b="1">
                          <a:solidFill>
                            <a:srgbClr val="000000"/>
                          </a:solidFill>
                          <a:latin typeface="Arial"/>
                          <a:ea typeface="Calibri"/>
                          <a:cs typeface="Times New Roman"/>
                        </a:rPr>
                        <a:t>Comportamento ecologico</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ts val="1600"/>
                        </a:lnSpc>
                        <a:spcAft>
                          <a:spcPts val="0"/>
                        </a:spcAft>
                      </a:pPr>
                      <a:r>
                        <a:rPr lang="it-IT" sz="1200">
                          <a:solidFill>
                            <a:srgbClr val="000000"/>
                          </a:solidFill>
                          <a:latin typeface="Arial"/>
                          <a:ea typeface="Calibri"/>
                          <a:cs typeface="Times New Roman"/>
                        </a:rPr>
                        <a:t>,63</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1200">
                          <a:solidFill>
                            <a:srgbClr val="000000"/>
                          </a:solidFill>
                          <a:latin typeface="Arial"/>
                          <a:ea typeface="Calibri"/>
                          <a:cs typeface="Times New Roman"/>
                        </a:rPr>
                        <a:t>,25</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ctr">
                        <a:lnSpc>
                          <a:spcPts val="1600"/>
                        </a:lnSpc>
                        <a:spcAft>
                          <a:spcPts val="0"/>
                        </a:spcAft>
                      </a:pPr>
                      <a:r>
                        <a:rPr lang="it-IT" sz="1200" dirty="0">
                          <a:solidFill>
                            <a:srgbClr val="000000"/>
                          </a:solidFill>
                          <a:latin typeface="Arial"/>
                          <a:ea typeface="Calibri"/>
                          <a:cs typeface="Times New Roman"/>
                        </a:rPr>
                        <a:t>108</a:t>
                      </a:r>
                      <a:endParaRPr lang="it-IT" sz="1100" dirty="0">
                        <a:latin typeface="Calibri"/>
                        <a:ea typeface="Calibri"/>
                        <a:cs typeface="Times New Roman"/>
                      </a:endParaRPr>
                    </a:p>
                  </a:txBody>
                  <a:tcPr marL="19050" marR="19050" marT="19050" marB="19050">
                    <a:lnL>
                      <a:noFill/>
                    </a:lnL>
                    <a:lnR w="28575" cap="flat" cmpd="sng" algn="ctr">
                      <a:solidFill>
                        <a:srgbClr val="000000"/>
                      </a:solidFill>
                      <a:prstDash val="solid"/>
                      <a:round/>
                      <a:headEnd type="none" w="med" len="med"/>
                      <a:tailEnd type="none" w="med" len="med"/>
                    </a:lnR>
                    <a:lnT>
                      <a:noFill/>
                    </a:lnT>
                    <a:lnB>
                      <a:noFill/>
                    </a:lnB>
                    <a:solidFill>
                      <a:srgbClr val="FFFFFF"/>
                    </a:solidFill>
                  </a:tcPr>
                </a:tc>
              </a:tr>
              <a:tr h="309893">
                <a:tc>
                  <a:txBody>
                    <a:bodyPr/>
                    <a:lstStyle/>
                    <a:p>
                      <a:pPr>
                        <a:lnSpc>
                          <a:spcPts val="1600"/>
                        </a:lnSpc>
                        <a:spcAft>
                          <a:spcPts val="0"/>
                        </a:spcAft>
                      </a:pPr>
                      <a:r>
                        <a:rPr lang="it-IT" sz="1200" b="1" dirty="0" smtClean="0">
                          <a:solidFill>
                            <a:srgbClr val="000000"/>
                          </a:solidFill>
                          <a:latin typeface="Arial"/>
                          <a:ea typeface="Calibri"/>
                          <a:cs typeface="Times New Roman"/>
                        </a:rPr>
                        <a:t>Sfiducia</a:t>
                      </a:r>
                      <a:r>
                        <a:rPr lang="it-IT" sz="1200" b="1" baseline="0" dirty="0" smtClean="0">
                          <a:solidFill>
                            <a:srgbClr val="000000"/>
                          </a:solidFill>
                          <a:latin typeface="Arial"/>
                          <a:ea typeface="Calibri"/>
                          <a:cs typeface="Times New Roman"/>
                        </a:rPr>
                        <a:t> </a:t>
                      </a:r>
                      <a:r>
                        <a:rPr lang="it-IT" sz="1200" b="1" dirty="0" smtClean="0">
                          <a:solidFill>
                            <a:srgbClr val="000000"/>
                          </a:solidFill>
                          <a:latin typeface="Arial"/>
                          <a:ea typeface="Calibri"/>
                          <a:cs typeface="Times New Roman"/>
                        </a:rPr>
                        <a:t>verso </a:t>
                      </a:r>
                      <a:r>
                        <a:rPr lang="it-IT" sz="1200" b="1" dirty="0">
                          <a:solidFill>
                            <a:srgbClr val="000000"/>
                          </a:solidFill>
                          <a:latin typeface="Arial"/>
                          <a:ea typeface="Calibri"/>
                          <a:cs typeface="Times New Roman"/>
                        </a:rPr>
                        <a:t>i politici</a:t>
                      </a:r>
                      <a:endParaRPr lang="it-IT" sz="1100" dirty="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ts val="1600"/>
                        </a:lnSpc>
                        <a:spcAft>
                          <a:spcPts val="0"/>
                        </a:spcAft>
                      </a:pPr>
                      <a:r>
                        <a:rPr lang="it-IT" sz="1200">
                          <a:solidFill>
                            <a:srgbClr val="000000"/>
                          </a:solidFill>
                          <a:latin typeface="Arial"/>
                          <a:ea typeface="Calibri"/>
                          <a:cs typeface="Times New Roman"/>
                        </a:rPr>
                        <a:t>5,09</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1200">
                          <a:solidFill>
                            <a:srgbClr val="000000"/>
                          </a:solidFill>
                          <a:latin typeface="Arial"/>
                          <a:ea typeface="Calibri"/>
                          <a:cs typeface="Times New Roman"/>
                        </a:rPr>
                        <a:t>1,58</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ctr">
                        <a:lnSpc>
                          <a:spcPts val="1600"/>
                        </a:lnSpc>
                        <a:spcAft>
                          <a:spcPts val="0"/>
                        </a:spcAft>
                      </a:pPr>
                      <a:r>
                        <a:rPr lang="it-IT" sz="1200" dirty="0">
                          <a:solidFill>
                            <a:srgbClr val="000000"/>
                          </a:solidFill>
                          <a:latin typeface="Arial"/>
                          <a:ea typeface="Calibri"/>
                          <a:cs typeface="Times New Roman"/>
                        </a:rPr>
                        <a:t>107</a:t>
                      </a:r>
                      <a:endParaRPr lang="it-IT" sz="1100" dirty="0">
                        <a:latin typeface="Calibri"/>
                        <a:ea typeface="Calibri"/>
                        <a:cs typeface="Times New Roman"/>
                      </a:endParaRPr>
                    </a:p>
                  </a:txBody>
                  <a:tcPr marL="19050" marR="19050" marT="19050" marB="19050">
                    <a:lnL>
                      <a:noFill/>
                    </a:lnL>
                    <a:lnR w="28575" cap="flat" cmpd="sng" algn="ctr">
                      <a:solidFill>
                        <a:srgbClr val="000000"/>
                      </a:solidFill>
                      <a:prstDash val="solid"/>
                      <a:round/>
                      <a:headEnd type="none" w="med" len="med"/>
                      <a:tailEnd type="none" w="med" len="med"/>
                    </a:lnR>
                    <a:lnT>
                      <a:noFill/>
                    </a:lnT>
                    <a:lnB>
                      <a:noFill/>
                    </a:lnB>
                    <a:solidFill>
                      <a:srgbClr val="FFFFFF"/>
                    </a:solidFill>
                  </a:tcPr>
                </a:tc>
              </a:tr>
              <a:tr h="265055">
                <a:tc>
                  <a:txBody>
                    <a:bodyPr/>
                    <a:lstStyle/>
                    <a:p>
                      <a:pPr>
                        <a:lnSpc>
                          <a:spcPts val="1600"/>
                        </a:lnSpc>
                        <a:spcAft>
                          <a:spcPts val="0"/>
                        </a:spcAft>
                      </a:pPr>
                      <a:r>
                        <a:rPr lang="it-IT" sz="1200" b="1">
                          <a:solidFill>
                            <a:srgbClr val="000000"/>
                          </a:solidFill>
                          <a:latin typeface="Arial"/>
                          <a:ea typeface="Calibri"/>
                          <a:cs typeface="Times New Roman"/>
                        </a:rPr>
                        <a:t>Rischio percepito</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ts val="1600"/>
                        </a:lnSpc>
                        <a:spcAft>
                          <a:spcPts val="0"/>
                        </a:spcAft>
                      </a:pPr>
                      <a:r>
                        <a:rPr lang="it-IT" sz="1200">
                          <a:solidFill>
                            <a:srgbClr val="000000"/>
                          </a:solidFill>
                          <a:latin typeface="Arial"/>
                          <a:ea typeface="Calibri"/>
                          <a:cs typeface="Times New Roman"/>
                        </a:rPr>
                        <a:t>6,34</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1200">
                          <a:solidFill>
                            <a:srgbClr val="000000"/>
                          </a:solidFill>
                          <a:latin typeface="Arial"/>
                          <a:ea typeface="Calibri"/>
                          <a:cs typeface="Times New Roman"/>
                        </a:rPr>
                        <a:t>1,11</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ctr">
                        <a:lnSpc>
                          <a:spcPts val="1600"/>
                        </a:lnSpc>
                        <a:spcAft>
                          <a:spcPts val="0"/>
                        </a:spcAft>
                      </a:pPr>
                      <a:r>
                        <a:rPr lang="it-IT" sz="1200" dirty="0">
                          <a:solidFill>
                            <a:srgbClr val="000000"/>
                          </a:solidFill>
                          <a:latin typeface="Arial"/>
                          <a:ea typeface="Calibri"/>
                          <a:cs typeface="Times New Roman"/>
                        </a:rPr>
                        <a:t>106</a:t>
                      </a:r>
                      <a:endParaRPr lang="it-IT" sz="1100" dirty="0">
                        <a:latin typeface="Calibri"/>
                        <a:ea typeface="Calibri"/>
                        <a:cs typeface="Times New Roman"/>
                      </a:endParaRPr>
                    </a:p>
                  </a:txBody>
                  <a:tcPr marL="19050" marR="19050" marT="19050" marB="19050">
                    <a:lnL>
                      <a:noFill/>
                    </a:lnL>
                    <a:lnR w="28575" cap="flat" cmpd="sng" algn="ctr">
                      <a:solidFill>
                        <a:srgbClr val="000000"/>
                      </a:solidFill>
                      <a:prstDash val="solid"/>
                      <a:round/>
                      <a:headEnd type="none" w="med" len="med"/>
                      <a:tailEnd type="none" w="med" len="med"/>
                    </a:lnR>
                    <a:lnT>
                      <a:noFill/>
                    </a:lnT>
                    <a:lnB>
                      <a:noFill/>
                    </a:lnB>
                    <a:solidFill>
                      <a:srgbClr val="FFFFFF"/>
                    </a:solidFill>
                  </a:tcPr>
                </a:tc>
              </a:tr>
              <a:tr h="265055">
                <a:tc>
                  <a:txBody>
                    <a:bodyPr/>
                    <a:lstStyle/>
                    <a:p>
                      <a:pPr>
                        <a:lnSpc>
                          <a:spcPts val="1600"/>
                        </a:lnSpc>
                        <a:spcAft>
                          <a:spcPts val="0"/>
                        </a:spcAft>
                      </a:pPr>
                      <a:r>
                        <a:rPr lang="it-IT" sz="1200" b="1" dirty="0">
                          <a:solidFill>
                            <a:srgbClr val="000000"/>
                          </a:solidFill>
                          <a:latin typeface="Arial"/>
                          <a:ea typeface="Calibri"/>
                          <a:cs typeface="Times New Roman"/>
                        </a:rPr>
                        <a:t>Efficacia </a:t>
                      </a:r>
                      <a:r>
                        <a:rPr lang="it-IT" sz="1200" b="1" dirty="0" smtClean="0">
                          <a:solidFill>
                            <a:srgbClr val="000000"/>
                          </a:solidFill>
                          <a:latin typeface="Arial"/>
                          <a:ea typeface="Calibri"/>
                          <a:cs typeface="Times New Roman"/>
                        </a:rPr>
                        <a:t>del</a:t>
                      </a:r>
                      <a:r>
                        <a:rPr lang="it-IT" sz="1200" b="1" baseline="0" dirty="0" smtClean="0">
                          <a:solidFill>
                            <a:srgbClr val="000000"/>
                          </a:solidFill>
                          <a:latin typeface="Arial"/>
                          <a:ea typeface="Calibri"/>
                          <a:cs typeface="Times New Roman"/>
                        </a:rPr>
                        <a:t> comportamento</a:t>
                      </a:r>
                      <a:endParaRPr lang="it-IT" sz="1100" dirty="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ts val="1600"/>
                        </a:lnSpc>
                        <a:spcAft>
                          <a:spcPts val="0"/>
                        </a:spcAft>
                      </a:pPr>
                      <a:r>
                        <a:rPr lang="it-IT" sz="1200">
                          <a:solidFill>
                            <a:srgbClr val="000000"/>
                          </a:solidFill>
                          <a:latin typeface="Arial"/>
                          <a:ea typeface="Calibri"/>
                          <a:cs typeface="Times New Roman"/>
                        </a:rPr>
                        <a:t>5,37</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1200">
                          <a:solidFill>
                            <a:srgbClr val="000000"/>
                          </a:solidFill>
                          <a:latin typeface="Arial"/>
                          <a:ea typeface="Calibri"/>
                          <a:cs typeface="Times New Roman"/>
                        </a:rPr>
                        <a:t>1,97</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ctr">
                        <a:lnSpc>
                          <a:spcPts val="1600"/>
                        </a:lnSpc>
                        <a:spcAft>
                          <a:spcPts val="0"/>
                        </a:spcAft>
                      </a:pPr>
                      <a:r>
                        <a:rPr lang="it-IT" sz="1200" dirty="0">
                          <a:solidFill>
                            <a:srgbClr val="000000"/>
                          </a:solidFill>
                          <a:latin typeface="Arial"/>
                          <a:ea typeface="Calibri"/>
                          <a:cs typeface="Times New Roman"/>
                        </a:rPr>
                        <a:t>108</a:t>
                      </a:r>
                      <a:endParaRPr lang="it-IT" sz="1100" dirty="0">
                        <a:latin typeface="Calibri"/>
                        <a:ea typeface="Calibri"/>
                        <a:cs typeface="Times New Roman"/>
                      </a:endParaRPr>
                    </a:p>
                  </a:txBody>
                  <a:tcPr marL="19050" marR="19050" marT="19050" marB="19050">
                    <a:lnL>
                      <a:noFill/>
                    </a:lnL>
                    <a:lnR w="28575" cap="flat" cmpd="sng" algn="ctr">
                      <a:solidFill>
                        <a:srgbClr val="000000"/>
                      </a:solidFill>
                      <a:prstDash val="solid"/>
                      <a:round/>
                      <a:headEnd type="none" w="med" len="med"/>
                      <a:tailEnd type="none" w="med" len="med"/>
                    </a:lnR>
                    <a:lnT>
                      <a:noFill/>
                    </a:lnT>
                    <a:lnB>
                      <a:noFill/>
                    </a:lnB>
                    <a:solidFill>
                      <a:srgbClr val="FFFFFF"/>
                    </a:solidFill>
                  </a:tcPr>
                </a:tc>
              </a:tr>
              <a:tr h="440968">
                <a:tc>
                  <a:txBody>
                    <a:bodyPr/>
                    <a:lstStyle/>
                    <a:p>
                      <a:pPr>
                        <a:lnSpc>
                          <a:spcPts val="1600"/>
                        </a:lnSpc>
                        <a:spcAft>
                          <a:spcPts val="0"/>
                        </a:spcAft>
                      </a:pP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r">
                        <a:lnSpc>
                          <a:spcPts val="1600"/>
                        </a:lnSpc>
                        <a:spcAft>
                          <a:spcPts val="0"/>
                        </a:spcAft>
                      </a:pPr>
                      <a:endParaRPr lang="it-IT" sz="1200">
                        <a:solidFill>
                          <a:srgbClr val="000000"/>
                        </a:solidFill>
                        <a:latin typeface="Arial"/>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r">
                        <a:lnSpc>
                          <a:spcPts val="1600"/>
                        </a:lnSpc>
                        <a:spcAft>
                          <a:spcPts val="0"/>
                        </a:spcAft>
                      </a:pPr>
                      <a:endParaRPr lang="it-IT" sz="1200">
                        <a:solidFill>
                          <a:srgbClr val="000000"/>
                        </a:solidFill>
                        <a:latin typeface="Arial"/>
                        <a:ea typeface="Calibri"/>
                        <a:cs typeface="Times New Roman"/>
                      </a:endParaRPr>
                    </a:p>
                  </a:txBody>
                  <a:tcPr marL="19050" marR="19050" marT="19050" marB="19050">
                    <a:lnL>
                      <a:noFill/>
                    </a:lnL>
                    <a:lnR>
                      <a:noFill/>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r">
                        <a:lnSpc>
                          <a:spcPts val="1600"/>
                        </a:lnSpc>
                        <a:spcAft>
                          <a:spcPts val="0"/>
                        </a:spcAft>
                      </a:pPr>
                      <a:endParaRPr lang="it-IT" sz="1200" dirty="0">
                        <a:solidFill>
                          <a:srgbClr val="000000"/>
                        </a:solidFill>
                        <a:latin typeface="Arial"/>
                        <a:ea typeface="Calibri"/>
                        <a:cs typeface="Times New Roman"/>
                      </a:endParaRPr>
                    </a:p>
                  </a:txBody>
                  <a:tcPr marL="19050" marR="19050" marT="19050" marB="1905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bl>
          </a:graphicData>
        </a:graphic>
      </p:graphicFrame>
      <p:sp>
        <p:nvSpPr>
          <p:cNvPr id="3073" name="Rectangle 1"/>
          <p:cNvSpPr>
            <a:spLocks noChangeArrowheads="1"/>
          </p:cNvSpPr>
          <p:nvPr/>
        </p:nvSpPr>
        <p:spPr bwMode="auto">
          <a:xfrm>
            <a:off x="3474691" y="19388038"/>
            <a:ext cx="3690715"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Tabella 1. Statistiche descrittive</a:t>
            </a:r>
            <a:endParaRPr kumimoji="0" lang="it-IT" sz="2000" b="0" i="0" u="none" strike="noStrike" cap="none" normalizeH="0" baseline="0" dirty="0" smtClean="0">
              <a:ln>
                <a:noFill/>
              </a:ln>
              <a:solidFill>
                <a:schemeClr val="tx1"/>
              </a:solidFill>
              <a:effectLst/>
              <a:latin typeface="Arial" pitchFamily="34" charset="0"/>
            </a:endParaRPr>
          </a:p>
        </p:txBody>
      </p:sp>
      <p:graphicFrame>
        <p:nvGraphicFramePr>
          <p:cNvPr id="35" name="Tabella 34"/>
          <p:cNvGraphicFramePr>
            <a:graphicFrameLocks noGrp="1"/>
          </p:cNvGraphicFramePr>
          <p:nvPr/>
        </p:nvGraphicFramePr>
        <p:xfrm>
          <a:off x="1602483" y="25868758"/>
          <a:ext cx="9730895" cy="4865875"/>
        </p:xfrm>
        <a:graphic>
          <a:graphicData uri="http://schemas.openxmlformats.org/drawingml/2006/table">
            <a:tbl>
              <a:tblPr/>
              <a:tblGrid>
                <a:gridCol w="833920"/>
                <a:gridCol w="833920"/>
                <a:gridCol w="895895"/>
                <a:gridCol w="895895"/>
                <a:gridCol w="895895"/>
                <a:gridCol w="895895"/>
                <a:gridCol w="895895"/>
                <a:gridCol w="895895"/>
                <a:gridCol w="895895"/>
                <a:gridCol w="895895"/>
                <a:gridCol w="895895"/>
              </a:tblGrid>
              <a:tr h="421824">
                <a:tc>
                  <a:txBody>
                    <a:bodyPr/>
                    <a:lstStyle/>
                    <a:p>
                      <a:pPr algn="l">
                        <a:lnSpc>
                          <a:spcPct val="115000"/>
                        </a:lnSpc>
                        <a:spcAft>
                          <a:spcPts val="0"/>
                        </a:spcAft>
                      </a:pPr>
                      <a:endParaRPr lang="it-IT" sz="800" dirty="0">
                        <a:latin typeface="Times New Roman"/>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l">
                        <a:lnSpc>
                          <a:spcPct val="115000"/>
                        </a:lnSpc>
                        <a:spcAft>
                          <a:spcPts val="0"/>
                        </a:spcAft>
                      </a:pPr>
                      <a:endParaRPr lang="it-IT" sz="800" dirty="0">
                        <a:latin typeface="Times New Roman"/>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ts val="1600"/>
                        </a:lnSpc>
                        <a:spcAft>
                          <a:spcPts val="0"/>
                        </a:spcAft>
                      </a:pPr>
                      <a:endParaRPr lang="it-IT" sz="1100">
                        <a:latin typeface="Calibri"/>
                        <a:ea typeface="Calibri"/>
                        <a:cs typeface="Times New Roman"/>
                      </a:endParaRPr>
                    </a:p>
                    <a:p>
                      <a:pPr algn="ctr">
                        <a:lnSpc>
                          <a:spcPts val="1600"/>
                        </a:lnSpc>
                        <a:spcAft>
                          <a:spcPts val="0"/>
                        </a:spcAft>
                      </a:pPr>
                      <a:r>
                        <a:rPr lang="it-IT" sz="800" b="1">
                          <a:solidFill>
                            <a:srgbClr val="000000"/>
                          </a:solidFill>
                          <a:latin typeface="Arial"/>
                          <a:ea typeface="Calibri"/>
                          <a:cs typeface="Times New Roman"/>
                        </a:rPr>
                        <a:t>Conosogg</a:t>
                      </a:r>
                      <a:endParaRPr lang="it-IT" sz="1100">
                        <a:latin typeface="Calibri"/>
                        <a:ea typeface="Calibri"/>
                        <a:cs typeface="Times New Roman"/>
                      </a:endParaRPr>
                    </a:p>
                  </a:txBody>
                  <a:tcPr marL="19050" marR="19050" marT="19050" marB="19050" anchor="b">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ts val="1600"/>
                        </a:lnSpc>
                        <a:spcAft>
                          <a:spcPts val="0"/>
                        </a:spcAft>
                      </a:pPr>
                      <a:r>
                        <a:rPr lang="it-IT" sz="800" b="1" dirty="0">
                          <a:solidFill>
                            <a:srgbClr val="000000"/>
                          </a:solidFill>
                          <a:latin typeface="Arial"/>
                          <a:ea typeface="Calibri"/>
                          <a:cs typeface="Times New Roman"/>
                        </a:rPr>
                        <a:t>Controllo</a:t>
                      </a:r>
                      <a:endParaRPr lang="it-IT" sz="1100" dirty="0">
                        <a:latin typeface="Calibri"/>
                        <a:ea typeface="Calibri"/>
                        <a:cs typeface="Times New Roman"/>
                      </a:endParaRPr>
                    </a:p>
                  </a:txBody>
                  <a:tcPr marL="19050" marR="19050" marT="19050" marB="19050" anchor="b">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ts val="1600"/>
                        </a:lnSpc>
                        <a:spcAft>
                          <a:spcPts val="0"/>
                        </a:spcAft>
                      </a:pPr>
                      <a:r>
                        <a:rPr lang="it-IT" sz="800" b="1">
                          <a:solidFill>
                            <a:srgbClr val="000000"/>
                          </a:solidFill>
                          <a:latin typeface="Arial"/>
                          <a:ea typeface="Calibri"/>
                          <a:cs typeface="Times New Roman"/>
                        </a:rPr>
                        <a:t>Sfidcitt</a:t>
                      </a:r>
                      <a:endParaRPr lang="it-IT" sz="1100">
                        <a:latin typeface="Calibri"/>
                        <a:ea typeface="Calibri"/>
                        <a:cs typeface="Times New Roman"/>
                      </a:endParaRPr>
                    </a:p>
                  </a:txBody>
                  <a:tcPr marL="19050" marR="19050" marT="19050" marB="19050" anchor="b">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ts val="1600"/>
                        </a:lnSpc>
                        <a:spcAft>
                          <a:spcPts val="0"/>
                        </a:spcAft>
                      </a:pPr>
                      <a:r>
                        <a:rPr lang="it-IT" sz="800" b="1">
                          <a:solidFill>
                            <a:srgbClr val="000000"/>
                          </a:solidFill>
                          <a:latin typeface="Arial"/>
                          <a:ea typeface="Calibri"/>
                          <a:cs typeface="Times New Roman"/>
                        </a:rPr>
                        <a:t>Intenziopart</a:t>
                      </a:r>
                      <a:endParaRPr lang="it-IT" sz="1100">
                        <a:latin typeface="Calibri"/>
                        <a:ea typeface="Calibri"/>
                        <a:cs typeface="Times New Roman"/>
                      </a:endParaRPr>
                    </a:p>
                  </a:txBody>
                  <a:tcPr marL="19050" marR="19050" marT="19050" marB="19050" anchor="b">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ts val="1600"/>
                        </a:lnSpc>
                        <a:spcAft>
                          <a:spcPts val="0"/>
                        </a:spcAft>
                      </a:pPr>
                      <a:r>
                        <a:rPr lang="it-IT" sz="800" b="1">
                          <a:solidFill>
                            <a:srgbClr val="000000"/>
                          </a:solidFill>
                          <a:latin typeface="Arial"/>
                          <a:ea typeface="Calibri"/>
                          <a:cs typeface="Times New Roman"/>
                        </a:rPr>
                        <a:t>IntenzioRd</a:t>
                      </a:r>
                      <a:endParaRPr lang="it-IT" sz="1100">
                        <a:latin typeface="Calibri"/>
                        <a:ea typeface="Calibri"/>
                        <a:cs typeface="Times New Roman"/>
                      </a:endParaRPr>
                    </a:p>
                  </a:txBody>
                  <a:tcPr marL="19050" marR="19050" marT="19050" marB="19050" anchor="b">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ts val="1600"/>
                        </a:lnSpc>
                        <a:spcAft>
                          <a:spcPts val="0"/>
                        </a:spcAft>
                      </a:pPr>
                      <a:r>
                        <a:rPr lang="it-IT" sz="800" b="1">
                          <a:solidFill>
                            <a:srgbClr val="000000"/>
                          </a:solidFill>
                          <a:latin typeface="Arial"/>
                          <a:ea typeface="Calibri"/>
                          <a:cs typeface="Times New Roman"/>
                        </a:rPr>
                        <a:t>Compecol</a:t>
                      </a:r>
                      <a:endParaRPr lang="it-IT" sz="1100">
                        <a:latin typeface="Calibri"/>
                        <a:ea typeface="Calibri"/>
                        <a:cs typeface="Times New Roman"/>
                      </a:endParaRPr>
                    </a:p>
                  </a:txBody>
                  <a:tcPr marL="19050" marR="19050" marT="19050" marB="19050" anchor="b">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ts val="1600"/>
                        </a:lnSpc>
                        <a:spcAft>
                          <a:spcPts val="0"/>
                        </a:spcAft>
                      </a:pPr>
                      <a:r>
                        <a:rPr lang="it-IT" sz="800" b="1" dirty="0" err="1" smtClean="0">
                          <a:solidFill>
                            <a:srgbClr val="000000"/>
                          </a:solidFill>
                          <a:latin typeface="Arial"/>
                          <a:ea typeface="Calibri"/>
                          <a:cs typeface="Times New Roman"/>
                        </a:rPr>
                        <a:t>Sfid</a:t>
                      </a:r>
                      <a:r>
                        <a:rPr lang="it-IT" sz="800" b="1" baseline="0" dirty="0" err="1" smtClean="0">
                          <a:solidFill>
                            <a:srgbClr val="000000"/>
                          </a:solidFill>
                          <a:latin typeface="Arial"/>
                          <a:ea typeface="Calibri"/>
                          <a:cs typeface="Times New Roman"/>
                        </a:rPr>
                        <a:t>pol</a:t>
                      </a:r>
                      <a:endParaRPr lang="it-IT" sz="1100" dirty="0">
                        <a:latin typeface="Calibri"/>
                        <a:ea typeface="Calibri"/>
                        <a:cs typeface="Times New Roman"/>
                      </a:endParaRPr>
                    </a:p>
                  </a:txBody>
                  <a:tcPr marL="19050" marR="19050" marT="19050" marB="19050" anchor="b">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ts val="1600"/>
                        </a:lnSpc>
                        <a:spcAft>
                          <a:spcPts val="0"/>
                        </a:spcAft>
                      </a:pPr>
                      <a:r>
                        <a:rPr lang="it-IT" sz="800" b="1">
                          <a:solidFill>
                            <a:srgbClr val="000000"/>
                          </a:solidFill>
                          <a:latin typeface="Arial"/>
                          <a:ea typeface="Calibri"/>
                          <a:cs typeface="Times New Roman"/>
                        </a:rPr>
                        <a:t>Rischio</a:t>
                      </a:r>
                      <a:endParaRPr lang="it-IT" sz="1100">
                        <a:latin typeface="Calibri"/>
                        <a:ea typeface="Calibri"/>
                        <a:cs typeface="Times New Roman"/>
                      </a:endParaRPr>
                    </a:p>
                  </a:txBody>
                  <a:tcPr marL="19050" marR="19050" marT="19050" marB="19050" anchor="b">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ts val="1600"/>
                        </a:lnSpc>
                        <a:spcAft>
                          <a:spcPts val="0"/>
                        </a:spcAft>
                      </a:pPr>
                      <a:endParaRPr lang="it-IT" sz="1100">
                        <a:latin typeface="Calibri"/>
                        <a:ea typeface="Calibri"/>
                        <a:cs typeface="Times New Roman"/>
                      </a:endParaRPr>
                    </a:p>
                    <a:p>
                      <a:pPr algn="ctr">
                        <a:lnSpc>
                          <a:spcPts val="1600"/>
                        </a:lnSpc>
                        <a:spcAft>
                          <a:spcPts val="0"/>
                        </a:spcAft>
                      </a:pPr>
                      <a:r>
                        <a:rPr lang="it-IT" sz="800" b="1">
                          <a:solidFill>
                            <a:srgbClr val="000000"/>
                          </a:solidFill>
                          <a:latin typeface="Arial"/>
                          <a:ea typeface="Calibri"/>
                          <a:cs typeface="Times New Roman"/>
                        </a:rPr>
                        <a:t>Efficacia</a:t>
                      </a:r>
                      <a:endParaRPr lang="it-IT" sz="1100">
                        <a:latin typeface="Calibri"/>
                        <a:ea typeface="Calibri"/>
                        <a:cs typeface="Times New Roman"/>
                      </a:endParaRPr>
                    </a:p>
                  </a:txBody>
                  <a:tcPr marL="19050" marR="1905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242501">
                <a:tc rowSpan="2">
                  <a:txBody>
                    <a:bodyPr/>
                    <a:lstStyle/>
                    <a:p>
                      <a:pPr algn="l">
                        <a:lnSpc>
                          <a:spcPts val="1600"/>
                        </a:lnSpc>
                        <a:spcAft>
                          <a:spcPts val="0"/>
                        </a:spcAft>
                      </a:pPr>
                      <a:r>
                        <a:rPr lang="it-IT" sz="800" b="1">
                          <a:solidFill>
                            <a:srgbClr val="000000"/>
                          </a:solidFill>
                          <a:latin typeface="Arial"/>
                          <a:ea typeface="Calibri"/>
                          <a:cs typeface="Times New Roman"/>
                        </a:rPr>
                        <a:t>Conosogg</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lnSpc>
                          <a:spcPts val="1600"/>
                        </a:lnSpc>
                        <a:spcAft>
                          <a:spcPts val="0"/>
                        </a:spcAft>
                      </a:pPr>
                      <a:r>
                        <a:rPr lang="it-IT" sz="800">
                          <a:solidFill>
                            <a:srgbClr val="000000"/>
                          </a:solidFill>
                          <a:latin typeface="Arial"/>
                          <a:ea typeface="Calibri"/>
                          <a:cs typeface="Times New Roman"/>
                        </a:rPr>
                        <a:t>Pearson </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1</a:t>
                      </a:r>
                      <a:endParaRPr lang="it-IT" sz="1100">
                        <a:latin typeface="Calibri"/>
                        <a:ea typeface="Calibri"/>
                        <a:cs typeface="Times New Roman"/>
                      </a:endParaRPr>
                    </a:p>
                  </a:txBody>
                  <a:tcPr marL="19050" marR="19050" marT="19050" marB="19050">
                    <a:lnL>
                      <a:noFill/>
                    </a:lnL>
                    <a:lnR>
                      <a:noFill/>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r>
              <a:tr h="199771">
                <a:tc vMerge="1">
                  <a:txBody>
                    <a:bodyPr/>
                    <a:lstStyle/>
                    <a:p>
                      <a:endParaRPr lang="it-IT"/>
                    </a:p>
                  </a:txBody>
                  <a:tcPr/>
                </a:tc>
                <a:tc>
                  <a:txBody>
                    <a:bodyPr/>
                    <a:lstStyle/>
                    <a:p>
                      <a:pPr algn="l">
                        <a:lnSpc>
                          <a:spcPts val="1600"/>
                        </a:lnSpc>
                        <a:spcAft>
                          <a:spcPts val="0"/>
                        </a:spcAft>
                      </a:pPr>
                      <a:r>
                        <a:rPr lang="it-IT" sz="800">
                          <a:solidFill>
                            <a:srgbClr val="000000"/>
                          </a:solidFill>
                          <a:latin typeface="Arial"/>
                          <a:ea typeface="Calibri"/>
                          <a:cs typeface="Times New Roman"/>
                        </a:rPr>
                        <a:t>Sig. (2-tailed)</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a:lnSpc>
                          <a:spcPct val="115000"/>
                        </a:lnSpc>
                        <a:spcAft>
                          <a:spcPts val="0"/>
                        </a:spcAft>
                      </a:pPr>
                      <a:endParaRPr lang="it-IT" sz="800">
                        <a:latin typeface="Times New Roman"/>
                        <a:ea typeface="Calibri"/>
                        <a:cs typeface="Times New Roman"/>
                      </a:endParaRPr>
                    </a:p>
                  </a:txBody>
                  <a:tcPr marL="19050" marR="19050" marT="19050" marB="19050" anchor="ctr">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0" marB="0">
                    <a:lnL>
                      <a:noFill/>
                    </a:lnL>
                    <a:lnR>
                      <a:noFill/>
                    </a:lnR>
                    <a:lnT>
                      <a:noFill/>
                    </a:lnT>
                    <a:lnB>
                      <a:noFill/>
                    </a:lnB>
                    <a:solidFill>
                      <a:srgbClr val="FFFFFF"/>
                    </a:solidFill>
                  </a:tcPr>
                </a:tc>
              </a:tr>
              <a:tr h="242501">
                <a:tc rowSpan="2">
                  <a:txBody>
                    <a:bodyPr/>
                    <a:lstStyle/>
                    <a:p>
                      <a:pPr algn="l">
                        <a:lnSpc>
                          <a:spcPts val="1600"/>
                        </a:lnSpc>
                        <a:spcAft>
                          <a:spcPts val="0"/>
                        </a:spcAft>
                      </a:pPr>
                      <a:r>
                        <a:rPr lang="it-IT" sz="800" b="1">
                          <a:solidFill>
                            <a:srgbClr val="000000"/>
                          </a:solidFill>
                          <a:latin typeface="Arial"/>
                          <a:ea typeface="Calibri"/>
                          <a:cs typeface="Times New Roman"/>
                        </a:rPr>
                        <a:t>Controllo</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lnSpc>
                          <a:spcPts val="1600"/>
                        </a:lnSpc>
                        <a:spcAft>
                          <a:spcPts val="0"/>
                        </a:spcAft>
                      </a:pPr>
                      <a:r>
                        <a:rPr lang="it-IT" sz="800">
                          <a:solidFill>
                            <a:srgbClr val="000000"/>
                          </a:solidFill>
                          <a:latin typeface="Arial"/>
                          <a:ea typeface="Calibri"/>
                          <a:cs typeface="Times New Roman"/>
                        </a:rPr>
                        <a:t>Pearson </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,005</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1</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0" marB="0">
                    <a:lnL>
                      <a:noFill/>
                    </a:lnL>
                    <a:lnR>
                      <a:noFill/>
                    </a:lnR>
                    <a:lnT>
                      <a:noFill/>
                    </a:lnT>
                    <a:lnB>
                      <a:noFill/>
                    </a:lnB>
                    <a:solidFill>
                      <a:srgbClr val="FFFFFF"/>
                    </a:solidFill>
                  </a:tcPr>
                </a:tc>
              </a:tr>
              <a:tr h="230638">
                <a:tc vMerge="1">
                  <a:txBody>
                    <a:bodyPr/>
                    <a:lstStyle/>
                    <a:p>
                      <a:endParaRPr lang="it-IT"/>
                    </a:p>
                  </a:txBody>
                  <a:tcPr/>
                </a:tc>
                <a:tc>
                  <a:txBody>
                    <a:bodyPr/>
                    <a:lstStyle/>
                    <a:p>
                      <a:pPr algn="l">
                        <a:lnSpc>
                          <a:spcPts val="1600"/>
                        </a:lnSpc>
                        <a:spcAft>
                          <a:spcPts val="0"/>
                        </a:spcAft>
                      </a:pPr>
                      <a:r>
                        <a:rPr lang="it-IT" sz="800">
                          <a:solidFill>
                            <a:srgbClr val="000000"/>
                          </a:solidFill>
                          <a:latin typeface="Arial"/>
                          <a:ea typeface="Calibri"/>
                          <a:cs typeface="Times New Roman"/>
                        </a:rPr>
                        <a:t>Sig. (2-tailed)</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,959</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ctr">
                        <a:lnSpc>
                          <a:spcPct val="115000"/>
                        </a:lnSpc>
                        <a:spcAft>
                          <a:spcPts val="0"/>
                        </a:spcAft>
                      </a:pPr>
                      <a:endParaRPr lang="it-IT" sz="800">
                        <a:latin typeface="Times New Roman"/>
                        <a:ea typeface="Calibri"/>
                        <a:cs typeface="Times New Roman"/>
                      </a:endParaRPr>
                    </a:p>
                  </a:txBody>
                  <a:tcPr marL="19050" marR="19050" marT="19050" marB="19050" anchor="ctr">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0" marB="0">
                    <a:lnL>
                      <a:noFill/>
                    </a:lnL>
                    <a:lnR>
                      <a:noFill/>
                    </a:lnR>
                    <a:lnT>
                      <a:noFill/>
                    </a:lnT>
                    <a:lnB>
                      <a:noFill/>
                    </a:lnB>
                    <a:solidFill>
                      <a:srgbClr val="FFFFFF"/>
                    </a:solidFill>
                  </a:tcPr>
                </a:tc>
              </a:tr>
              <a:tr h="242501">
                <a:tc rowSpan="2">
                  <a:txBody>
                    <a:bodyPr/>
                    <a:lstStyle/>
                    <a:p>
                      <a:pPr algn="l">
                        <a:lnSpc>
                          <a:spcPts val="1600"/>
                        </a:lnSpc>
                        <a:spcAft>
                          <a:spcPts val="0"/>
                        </a:spcAft>
                      </a:pPr>
                      <a:r>
                        <a:rPr lang="it-IT" sz="800" b="1">
                          <a:solidFill>
                            <a:srgbClr val="000000"/>
                          </a:solidFill>
                          <a:latin typeface="Arial"/>
                          <a:ea typeface="Calibri"/>
                          <a:cs typeface="Times New Roman"/>
                        </a:rPr>
                        <a:t>Sfidcitt</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lnSpc>
                          <a:spcPts val="1600"/>
                        </a:lnSpc>
                        <a:spcAft>
                          <a:spcPts val="0"/>
                        </a:spcAft>
                      </a:pPr>
                      <a:r>
                        <a:rPr lang="it-IT" sz="800">
                          <a:solidFill>
                            <a:srgbClr val="000000"/>
                          </a:solidFill>
                          <a:latin typeface="Arial"/>
                          <a:ea typeface="Calibri"/>
                          <a:cs typeface="Times New Roman"/>
                        </a:rPr>
                        <a:t>Pearson </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-,146</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-,182</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1</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0" marB="0">
                    <a:lnL>
                      <a:noFill/>
                    </a:lnL>
                    <a:lnR>
                      <a:noFill/>
                    </a:lnR>
                    <a:lnT>
                      <a:noFill/>
                    </a:lnT>
                    <a:lnB>
                      <a:noFill/>
                    </a:lnB>
                    <a:solidFill>
                      <a:srgbClr val="FFFFFF"/>
                    </a:solidFill>
                  </a:tcPr>
                </a:tc>
              </a:tr>
              <a:tr h="261505">
                <a:tc vMerge="1">
                  <a:txBody>
                    <a:bodyPr/>
                    <a:lstStyle/>
                    <a:p>
                      <a:endParaRPr lang="it-IT"/>
                    </a:p>
                  </a:txBody>
                  <a:tcPr/>
                </a:tc>
                <a:tc>
                  <a:txBody>
                    <a:bodyPr/>
                    <a:lstStyle/>
                    <a:p>
                      <a:pPr algn="l">
                        <a:lnSpc>
                          <a:spcPts val="1600"/>
                        </a:lnSpc>
                        <a:spcAft>
                          <a:spcPts val="0"/>
                        </a:spcAft>
                      </a:pPr>
                      <a:r>
                        <a:rPr lang="it-IT" sz="800">
                          <a:solidFill>
                            <a:srgbClr val="000000"/>
                          </a:solidFill>
                          <a:latin typeface="Arial"/>
                          <a:ea typeface="Calibri"/>
                          <a:cs typeface="Times New Roman"/>
                        </a:rPr>
                        <a:t>Sig. (2-tailed)</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,131</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,060</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ctr">
                        <a:lnSpc>
                          <a:spcPct val="115000"/>
                        </a:lnSpc>
                        <a:spcAft>
                          <a:spcPts val="0"/>
                        </a:spcAft>
                      </a:pPr>
                      <a:endParaRPr lang="it-IT" sz="800">
                        <a:latin typeface="Times New Roman"/>
                        <a:ea typeface="Calibri"/>
                        <a:cs typeface="Times New Roman"/>
                      </a:endParaRPr>
                    </a:p>
                  </a:txBody>
                  <a:tcPr marL="19050" marR="19050" marT="19050" marB="19050" anchor="ctr">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dirty="0">
                        <a:solidFill>
                          <a:srgbClr val="000000"/>
                        </a:solidFill>
                        <a:latin typeface="Arial"/>
                        <a:ea typeface="Calibri"/>
                        <a:cs typeface="Times New Roman"/>
                      </a:endParaRPr>
                    </a:p>
                  </a:txBody>
                  <a:tcPr marL="19050" marR="19050" marT="0" marB="0">
                    <a:lnL>
                      <a:noFill/>
                    </a:lnL>
                    <a:lnR>
                      <a:noFill/>
                    </a:lnR>
                    <a:lnT>
                      <a:noFill/>
                    </a:lnT>
                    <a:lnB>
                      <a:noFill/>
                    </a:lnB>
                    <a:solidFill>
                      <a:srgbClr val="FFFFFF"/>
                    </a:solidFill>
                  </a:tcPr>
                </a:tc>
              </a:tr>
              <a:tr h="242501">
                <a:tc rowSpan="2">
                  <a:txBody>
                    <a:bodyPr/>
                    <a:lstStyle/>
                    <a:p>
                      <a:pPr algn="l">
                        <a:lnSpc>
                          <a:spcPts val="1600"/>
                        </a:lnSpc>
                        <a:spcAft>
                          <a:spcPts val="0"/>
                        </a:spcAft>
                      </a:pPr>
                      <a:r>
                        <a:rPr lang="it-IT" sz="800" b="1">
                          <a:solidFill>
                            <a:srgbClr val="000000"/>
                          </a:solidFill>
                          <a:latin typeface="Arial"/>
                          <a:ea typeface="Calibri"/>
                          <a:cs typeface="Times New Roman"/>
                        </a:rPr>
                        <a:t>Intenziopart</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lnSpc>
                          <a:spcPts val="1600"/>
                        </a:lnSpc>
                        <a:spcAft>
                          <a:spcPts val="0"/>
                        </a:spcAft>
                      </a:pPr>
                      <a:r>
                        <a:rPr lang="it-IT" sz="800">
                          <a:solidFill>
                            <a:srgbClr val="000000"/>
                          </a:solidFill>
                          <a:latin typeface="Arial"/>
                          <a:ea typeface="Calibri"/>
                          <a:cs typeface="Times New Roman"/>
                        </a:rPr>
                        <a:t>Pearson </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800" b="1">
                          <a:solidFill>
                            <a:srgbClr val="000000"/>
                          </a:solidFill>
                          <a:latin typeface="Arial"/>
                          <a:ea typeface="Calibri"/>
                          <a:cs typeface="Times New Roman"/>
                        </a:rPr>
                        <a:t>,233</a:t>
                      </a:r>
                      <a:r>
                        <a:rPr lang="it-IT" sz="800" b="1" baseline="30000">
                          <a:solidFill>
                            <a:srgbClr val="000000"/>
                          </a:solidFill>
                          <a:latin typeface="Arial"/>
                          <a:ea typeface="Calibri"/>
                          <a:cs typeface="Times New Roman"/>
                        </a:rPr>
                        <a:t>*</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b="1">
                          <a:solidFill>
                            <a:srgbClr val="000000"/>
                          </a:solidFill>
                          <a:latin typeface="Arial"/>
                          <a:ea typeface="Calibri"/>
                          <a:cs typeface="Times New Roman"/>
                        </a:rPr>
                        <a:t>,219</a:t>
                      </a:r>
                      <a:r>
                        <a:rPr lang="it-IT" sz="800" b="1" baseline="30000">
                          <a:solidFill>
                            <a:srgbClr val="000000"/>
                          </a:solidFill>
                          <a:latin typeface="Arial"/>
                          <a:ea typeface="Calibri"/>
                          <a:cs typeface="Times New Roman"/>
                        </a:rPr>
                        <a:t>*</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-,030</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1</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0" marB="0">
                    <a:lnL>
                      <a:noFill/>
                    </a:lnL>
                    <a:lnR>
                      <a:noFill/>
                    </a:lnR>
                    <a:lnT>
                      <a:noFill/>
                    </a:lnT>
                    <a:lnB>
                      <a:noFill/>
                    </a:lnB>
                    <a:solidFill>
                      <a:srgbClr val="FFFFFF"/>
                    </a:solidFill>
                  </a:tcPr>
                </a:tc>
              </a:tr>
              <a:tr h="261555">
                <a:tc vMerge="1">
                  <a:txBody>
                    <a:bodyPr/>
                    <a:lstStyle/>
                    <a:p>
                      <a:endParaRPr lang="it-IT"/>
                    </a:p>
                  </a:txBody>
                  <a:tcPr/>
                </a:tc>
                <a:tc>
                  <a:txBody>
                    <a:bodyPr/>
                    <a:lstStyle/>
                    <a:p>
                      <a:pPr algn="l">
                        <a:lnSpc>
                          <a:spcPts val="1600"/>
                        </a:lnSpc>
                        <a:spcAft>
                          <a:spcPts val="0"/>
                        </a:spcAft>
                      </a:pPr>
                      <a:r>
                        <a:rPr lang="it-IT" sz="800">
                          <a:solidFill>
                            <a:srgbClr val="000000"/>
                          </a:solidFill>
                          <a:latin typeface="Arial"/>
                          <a:ea typeface="Calibri"/>
                          <a:cs typeface="Times New Roman"/>
                        </a:rPr>
                        <a:t>Sig. (2-tailed)</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,017</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,026</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,762</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ctr">
                        <a:lnSpc>
                          <a:spcPct val="115000"/>
                        </a:lnSpc>
                        <a:spcAft>
                          <a:spcPts val="0"/>
                        </a:spcAft>
                      </a:pPr>
                      <a:endParaRPr lang="it-IT" sz="800">
                        <a:latin typeface="Times New Roman"/>
                        <a:ea typeface="Calibri"/>
                        <a:cs typeface="Times New Roman"/>
                      </a:endParaRPr>
                    </a:p>
                  </a:txBody>
                  <a:tcPr marL="19050" marR="19050" marT="19050" marB="19050" anchor="ctr">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0" marB="0">
                    <a:lnL>
                      <a:noFill/>
                    </a:lnL>
                    <a:lnR>
                      <a:noFill/>
                    </a:lnR>
                    <a:lnT>
                      <a:noFill/>
                    </a:lnT>
                    <a:lnB>
                      <a:noFill/>
                    </a:lnB>
                    <a:solidFill>
                      <a:srgbClr val="FFFFFF"/>
                    </a:solidFill>
                  </a:tcPr>
                </a:tc>
              </a:tr>
              <a:tr h="242501">
                <a:tc rowSpan="2">
                  <a:txBody>
                    <a:bodyPr/>
                    <a:lstStyle/>
                    <a:p>
                      <a:pPr algn="l">
                        <a:lnSpc>
                          <a:spcPts val="1600"/>
                        </a:lnSpc>
                        <a:spcAft>
                          <a:spcPts val="0"/>
                        </a:spcAft>
                      </a:pPr>
                      <a:r>
                        <a:rPr lang="it-IT" sz="800" b="1">
                          <a:solidFill>
                            <a:srgbClr val="000000"/>
                          </a:solidFill>
                          <a:latin typeface="Arial"/>
                          <a:ea typeface="Calibri"/>
                          <a:cs typeface="Times New Roman"/>
                        </a:rPr>
                        <a:t>IntenzioRd</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lnSpc>
                          <a:spcPts val="1600"/>
                        </a:lnSpc>
                        <a:spcAft>
                          <a:spcPts val="0"/>
                        </a:spcAft>
                      </a:pPr>
                      <a:r>
                        <a:rPr lang="it-IT" sz="800">
                          <a:solidFill>
                            <a:srgbClr val="000000"/>
                          </a:solidFill>
                          <a:latin typeface="Arial"/>
                          <a:ea typeface="Calibri"/>
                          <a:cs typeface="Times New Roman"/>
                        </a:rPr>
                        <a:t>Pearson </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,092</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b="1">
                          <a:solidFill>
                            <a:srgbClr val="000000"/>
                          </a:solidFill>
                          <a:latin typeface="Arial"/>
                          <a:ea typeface="Calibri"/>
                          <a:cs typeface="Times New Roman"/>
                        </a:rPr>
                        <a:t>,210</a:t>
                      </a:r>
                      <a:r>
                        <a:rPr lang="it-IT" sz="800" b="1" baseline="30000">
                          <a:solidFill>
                            <a:srgbClr val="000000"/>
                          </a:solidFill>
                          <a:latin typeface="Arial"/>
                          <a:ea typeface="Calibri"/>
                          <a:cs typeface="Times New Roman"/>
                        </a:rPr>
                        <a:t>*</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,037</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b="1">
                          <a:solidFill>
                            <a:srgbClr val="000000"/>
                          </a:solidFill>
                          <a:latin typeface="Arial"/>
                          <a:ea typeface="Calibri"/>
                          <a:cs typeface="Times New Roman"/>
                        </a:rPr>
                        <a:t>,481</a:t>
                      </a:r>
                      <a:r>
                        <a:rPr lang="it-IT" sz="800" b="1" baseline="30000">
                          <a:solidFill>
                            <a:srgbClr val="000000"/>
                          </a:solidFill>
                          <a:latin typeface="Arial"/>
                          <a:ea typeface="Calibri"/>
                          <a:cs typeface="Times New Roman"/>
                        </a:rPr>
                        <a:t>**</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1</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0" marB="0">
                    <a:lnL>
                      <a:noFill/>
                    </a:lnL>
                    <a:lnR>
                      <a:noFill/>
                    </a:lnR>
                    <a:lnT>
                      <a:noFill/>
                    </a:lnT>
                    <a:lnB>
                      <a:noFill/>
                    </a:lnB>
                    <a:solidFill>
                      <a:srgbClr val="FFFFFF"/>
                    </a:solidFill>
                  </a:tcPr>
                </a:tc>
              </a:tr>
              <a:tr h="240331">
                <a:tc vMerge="1">
                  <a:txBody>
                    <a:bodyPr/>
                    <a:lstStyle/>
                    <a:p>
                      <a:endParaRPr lang="it-IT"/>
                    </a:p>
                  </a:txBody>
                  <a:tcPr/>
                </a:tc>
                <a:tc>
                  <a:txBody>
                    <a:bodyPr/>
                    <a:lstStyle/>
                    <a:p>
                      <a:pPr algn="l">
                        <a:lnSpc>
                          <a:spcPts val="1600"/>
                        </a:lnSpc>
                        <a:spcAft>
                          <a:spcPts val="0"/>
                        </a:spcAft>
                      </a:pPr>
                      <a:r>
                        <a:rPr lang="it-IT" sz="800">
                          <a:solidFill>
                            <a:srgbClr val="000000"/>
                          </a:solidFill>
                          <a:latin typeface="Arial"/>
                          <a:ea typeface="Calibri"/>
                          <a:cs typeface="Times New Roman"/>
                        </a:rPr>
                        <a:t>Sig. (2-tailed)</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,349</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,031</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,703</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,000</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ctr">
                        <a:lnSpc>
                          <a:spcPct val="115000"/>
                        </a:lnSpc>
                        <a:spcAft>
                          <a:spcPts val="0"/>
                        </a:spcAft>
                      </a:pPr>
                      <a:endParaRPr lang="it-IT" sz="800">
                        <a:latin typeface="Times New Roman"/>
                        <a:ea typeface="Calibri"/>
                        <a:cs typeface="Times New Roman"/>
                      </a:endParaRPr>
                    </a:p>
                  </a:txBody>
                  <a:tcPr marL="19050" marR="19050" marT="19050" marB="19050" anchor="ctr">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0" marB="0">
                    <a:lnL>
                      <a:noFill/>
                    </a:lnL>
                    <a:lnR>
                      <a:noFill/>
                    </a:lnR>
                    <a:lnT>
                      <a:noFill/>
                    </a:lnT>
                    <a:lnB>
                      <a:noFill/>
                    </a:lnB>
                    <a:solidFill>
                      <a:srgbClr val="FFFFFF"/>
                    </a:solidFill>
                  </a:tcPr>
                </a:tc>
              </a:tr>
              <a:tr h="242501">
                <a:tc rowSpan="2">
                  <a:txBody>
                    <a:bodyPr/>
                    <a:lstStyle/>
                    <a:p>
                      <a:pPr algn="l">
                        <a:lnSpc>
                          <a:spcPts val="1600"/>
                        </a:lnSpc>
                        <a:spcAft>
                          <a:spcPts val="0"/>
                        </a:spcAft>
                      </a:pPr>
                      <a:r>
                        <a:rPr lang="it-IT" sz="800" b="1">
                          <a:solidFill>
                            <a:srgbClr val="000000"/>
                          </a:solidFill>
                          <a:latin typeface="Arial"/>
                          <a:ea typeface="Calibri"/>
                          <a:cs typeface="Times New Roman"/>
                        </a:rPr>
                        <a:t>Compecol</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lnSpc>
                          <a:spcPts val="1600"/>
                        </a:lnSpc>
                        <a:spcAft>
                          <a:spcPts val="0"/>
                        </a:spcAft>
                      </a:pPr>
                      <a:r>
                        <a:rPr lang="it-IT" sz="800">
                          <a:solidFill>
                            <a:srgbClr val="000000"/>
                          </a:solidFill>
                          <a:latin typeface="Arial"/>
                          <a:ea typeface="Calibri"/>
                          <a:cs typeface="Times New Roman"/>
                        </a:rPr>
                        <a:t>Pearson </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800" b="1">
                          <a:solidFill>
                            <a:srgbClr val="000000"/>
                          </a:solidFill>
                          <a:latin typeface="Arial"/>
                          <a:ea typeface="Calibri"/>
                          <a:cs typeface="Times New Roman"/>
                        </a:rPr>
                        <a:t>,299</a:t>
                      </a:r>
                      <a:r>
                        <a:rPr lang="it-IT" sz="800" b="1" baseline="30000">
                          <a:solidFill>
                            <a:srgbClr val="000000"/>
                          </a:solidFill>
                          <a:latin typeface="Arial"/>
                          <a:ea typeface="Calibri"/>
                          <a:cs typeface="Times New Roman"/>
                        </a:rPr>
                        <a:t>**</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-,080</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-,112</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b="1">
                          <a:solidFill>
                            <a:srgbClr val="000000"/>
                          </a:solidFill>
                          <a:latin typeface="Arial"/>
                          <a:ea typeface="Calibri"/>
                          <a:cs typeface="Times New Roman"/>
                        </a:rPr>
                        <a:t>,303</a:t>
                      </a:r>
                      <a:r>
                        <a:rPr lang="it-IT" sz="800" b="1" baseline="30000">
                          <a:solidFill>
                            <a:srgbClr val="000000"/>
                          </a:solidFill>
                          <a:latin typeface="Arial"/>
                          <a:ea typeface="Calibri"/>
                          <a:cs typeface="Times New Roman"/>
                        </a:rPr>
                        <a:t>**</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,164</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1</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0" marB="0">
                    <a:lnL>
                      <a:noFill/>
                    </a:lnL>
                    <a:lnR>
                      <a:noFill/>
                    </a:lnR>
                    <a:lnT>
                      <a:noFill/>
                    </a:lnT>
                    <a:lnB>
                      <a:noFill/>
                    </a:lnB>
                    <a:solidFill>
                      <a:srgbClr val="FFFFFF"/>
                    </a:solidFill>
                  </a:tcPr>
                </a:tc>
              </a:tr>
              <a:tr h="260586">
                <a:tc vMerge="1">
                  <a:txBody>
                    <a:bodyPr/>
                    <a:lstStyle/>
                    <a:p>
                      <a:endParaRPr lang="it-IT"/>
                    </a:p>
                  </a:txBody>
                  <a:tcPr/>
                </a:tc>
                <a:tc>
                  <a:txBody>
                    <a:bodyPr/>
                    <a:lstStyle/>
                    <a:p>
                      <a:pPr algn="l">
                        <a:lnSpc>
                          <a:spcPts val="1600"/>
                        </a:lnSpc>
                        <a:spcAft>
                          <a:spcPts val="0"/>
                        </a:spcAft>
                      </a:pPr>
                      <a:r>
                        <a:rPr lang="it-IT" sz="800">
                          <a:solidFill>
                            <a:srgbClr val="000000"/>
                          </a:solidFill>
                          <a:latin typeface="Arial"/>
                          <a:ea typeface="Calibri"/>
                          <a:cs typeface="Times New Roman"/>
                        </a:rPr>
                        <a:t>Sig. (2-tailed)</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,002</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,415</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,248</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,002</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,092</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ctr">
                        <a:lnSpc>
                          <a:spcPct val="115000"/>
                        </a:lnSpc>
                        <a:spcAft>
                          <a:spcPts val="0"/>
                        </a:spcAft>
                      </a:pPr>
                      <a:endParaRPr lang="it-IT" sz="800">
                        <a:latin typeface="Times New Roman"/>
                        <a:ea typeface="Calibri"/>
                        <a:cs typeface="Times New Roman"/>
                      </a:endParaRPr>
                    </a:p>
                  </a:txBody>
                  <a:tcPr marL="19050" marR="19050" marT="19050" marB="19050" anchor="ctr">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0" marB="0">
                    <a:lnL>
                      <a:noFill/>
                    </a:lnL>
                    <a:lnR>
                      <a:noFill/>
                    </a:lnR>
                    <a:lnT>
                      <a:noFill/>
                    </a:lnT>
                    <a:lnB>
                      <a:noFill/>
                    </a:lnB>
                    <a:solidFill>
                      <a:srgbClr val="FFFFFF"/>
                    </a:solidFill>
                  </a:tcPr>
                </a:tc>
              </a:tr>
              <a:tr h="242501">
                <a:tc rowSpan="2">
                  <a:txBody>
                    <a:bodyPr/>
                    <a:lstStyle/>
                    <a:p>
                      <a:pPr algn="l">
                        <a:lnSpc>
                          <a:spcPts val="1600"/>
                        </a:lnSpc>
                        <a:spcAft>
                          <a:spcPts val="0"/>
                        </a:spcAft>
                      </a:pPr>
                      <a:r>
                        <a:rPr lang="it-IT" sz="800" b="1" dirty="0" err="1" smtClean="0">
                          <a:solidFill>
                            <a:srgbClr val="000000"/>
                          </a:solidFill>
                          <a:latin typeface="Arial"/>
                          <a:ea typeface="Calibri"/>
                          <a:cs typeface="Times New Roman"/>
                        </a:rPr>
                        <a:t>Sfid</a:t>
                      </a:r>
                      <a:r>
                        <a:rPr lang="it-IT" sz="800" b="1" baseline="0" dirty="0" err="1" smtClean="0">
                          <a:solidFill>
                            <a:srgbClr val="000000"/>
                          </a:solidFill>
                          <a:latin typeface="Arial"/>
                          <a:ea typeface="Calibri"/>
                          <a:cs typeface="Times New Roman"/>
                        </a:rPr>
                        <a:t>pol</a:t>
                      </a:r>
                      <a:endParaRPr lang="it-IT" sz="1100" dirty="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lnSpc>
                          <a:spcPts val="1600"/>
                        </a:lnSpc>
                        <a:spcAft>
                          <a:spcPts val="0"/>
                        </a:spcAft>
                      </a:pPr>
                      <a:r>
                        <a:rPr lang="it-IT" sz="800">
                          <a:solidFill>
                            <a:srgbClr val="000000"/>
                          </a:solidFill>
                          <a:latin typeface="Arial"/>
                          <a:ea typeface="Calibri"/>
                          <a:cs typeface="Times New Roman"/>
                        </a:rPr>
                        <a:t>Pearson </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-,031</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-,164</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b="1">
                          <a:solidFill>
                            <a:srgbClr val="000000"/>
                          </a:solidFill>
                          <a:latin typeface="Arial"/>
                          <a:ea typeface="Calibri"/>
                          <a:cs typeface="Times New Roman"/>
                        </a:rPr>
                        <a:t>,228</a:t>
                      </a:r>
                      <a:r>
                        <a:rPr lang="it-IT" sz="800" b="1" baseline="30000">
                          <a:solidFill>
                            <a:srgbClr val="000000"/>
                          </a:solidFill>
                          <a:latin typeface="Arial"/>
                          <a:ea typeface="Calibri"/>
                          <a:cs typeface="Times New Roman"/>
                        </a:rPr>
                        <a:t>*</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,007</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-,019</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,027</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1</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0" marB="0">
                    <a:lnL>
                      <a:noFill/>
                    </a:lnL>
                    <a:lnR>
                      <a:noFill/>
                    </a:lnR>
                    <a:lnT>
                      <a:noFill/>
                    </a:lnT>
                    <a:lnB>
                      <a:noFill/>
                    </a:lnB>
                    <a:solidFill>
                      <a:srgbClr val="FFFFFF"/>
                    </a:solidFill>
                  </a:tcPr>
                </a:tc>
              </a:tr>
              <a:tr h="261555">
                <a:tc vMerge="1">
                  <a:txBody>
                    <a:bodyPr/>
                    <a:lstStyle/>
                    <a:p>
                      <a:endParaRPr lang="it-IT"/>
                    </a:p>
                  </a:txBody>
                  <a:tcPr/>
                </a:tc>
                <a:tc>
                  <a:txBody>
                    <a:bodyPr/>
                    <a:lstStyle/>
                    <a:p>
                      <a:pPr algn="l">
                        <a:lnSpc>
                          <a:spcPts val="1600"/>
                        </a:lnSpc>
                        <a:spcAft>
                          <a:spcPts val="0"/>
                        </a:spcAft>
                      </a:pPr>
                      <a:r>
                        <a:rPr lang="it-IT" sz="800">
                          <a:solidFill>
                            <a:srgbClr val="000000"/>
                          </a:solidFill>
                          <a:latin typeface="Arial"/>
                          <a:ea typeface="Calibri"/>
                          <a:cs typeface="Times New Roman"/>
                        </a:rPr>
                        <a:t>Sig. (2-tailed)</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,752</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,092</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,018</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,940</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,846</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,786</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ctr">
                        <a:lnSpc>
                          <a:spcPct val="115000"/>
                        </a:lnSpc>
                        <a:spcAft>
                          <a:spcPts val="0"/>
                        </a:spcAft>
                      </a:pPr>
                      <a:endParaRPr lang="it-IT" sz="800">
                        <a:latin typeface="Times New Roman"/>
                        <a:ea typeface="Calibri"/>
                        <a:cs typeface="Times New Roman"/>
                      </a:endParaRPr>
                    </a:p>
                  </a:txBody>
                  <a:tcPr marL="19050" marR="19050" marT="19050" marB="19050" anchor="ctr">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0" marB="0">
                    <a:lnL>
                      <a:noFill/>
                    </a:lnL>
                    <a:lnR>
                      <a:noFill/>
                    </a:lnR>
                    <a:lnT>
                      <a:noFill/>
                    </a:lnT>
                    <a:lnB>
                      <a:noFill/>
                    </a:lnB>
                    <a:solidFill>
                      <a:srgbClr val="FFFFFF"/>
                    </a:solidFill>
                  </a:tcPr>
                </a:tc>
              </a:tr>
              <a:tr h="242501">
                <a:tc rowSpan="2">
                  <a:txBody>
                    <a:bodyPr/>
                    <a:lstStyle/>
                    <a:p>
                      <a:pPr algn="l">
                        <a:lnSpc>
                          <a:spcPts val="1600"/>
                        </a:lnSpc>
                        <a:spcAft>
                          <a:spcPts val="0"/>
                        </a:spcAft>
                      </a:pPr>
                      <a:r>
                        <a:rPr lang="it-IT" sz="800" b="1">
                          <a:solidFill>
                            <a:srgbClr val="000000"/>
                          </a:solidFill>
                          <a:latin typeface="Arial"/>
                          <a:ea typeface="Calibri"/>
                          <a:cs typeface="Times New Roman"/>
                        </a:rPr>
                        <a:t>Rischio</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lnSpc>
                          <a:spcPts val="1600"/>
                        </a:lnSpc>
                        <a:spcAft>
                          <a:spcPts val="0"/>
                        </a:spcAft>
                      </a:pPr>
                      <a:r>
                        <a:rPr lang="it-IT" sz="800">
                          <a:solidFill>
                            <a:srgbClr val="000000"/>
                          </a:solidFill>
                          <a:latin typeface="Arial"/>
                          <a:ea typeface="Calibri"/>
                          <a:cs typeface="Times New Roman"/>
                        </a:rPr>
                        <a:t>Pearson</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,141</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b="1">
                          <a:solidFill>
                            <a:srgbClr val="000000"/>
                          </a:solidFill>
                          <a:latin typeface="Arial"/>
                          <a:ea typeface="Calibri"/>
                          <a:cs typeface="Times New Roman"/>
                        </a:rPr>
                        <a:t>-,254</a:t>
                      </a:r>
                      <a:r>
                        <a:rPr lang="it-IT" sz="800" b="1" baseline="30000">
                          <a:solidFill>
                            <a:srgbClr val="000000"/>
                          </a:solidFill>
                          <a:latin typeface="Arial"/>
                          <a:ea typeface="Calibri"/>
                          <a:cs typeface="Times New Roman"/>
                        </a:rPr>
                        <a:t>**</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,002</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,004</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-,032</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-,062</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,075</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1</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a:solidFill>
                          <a:srgbClr val="000000"/>
                        </a:solidFill>
                        <a:latin typeface="Arial"/>
                        <a:ea typeface="Calibri"/>
                        <a:cs typeface="Times New Roman"/>
                      </a:endParaRPr>
                    </a:p>
                  </a:txBody>
                  <a:tcPr marL="19050" marR="19050" marT="0" marB="0">
                    <a:lnL>
                      <a:noFill/>
                    </a:lnL>
                    <a:lnR>
                      <a:noFill/>
                    </a:lnR>
                    <a:lnT>
                      <a:noFill/>
                    </a:lnT>
                    <a:lnB>
                      <a:noFill/>
                    </a:lnB>
                    <a:solidFill>
                      <a:srgbClr val="FFFFFF"/>
                    </a:solidFill>
                  </a:tcPr>
                </a:tc>
              </a:tr>
              <a:tr h="261555">
                <a:tc vMerge="1">
                  <a:txBody>
                    <a:bodyPr/>
                    <a:lstStyle/>
                    <a:p>
                      <a:endParaRPr lang="it-IT"/>
                    </a:p>
                  </a:txBody>
                  <a:tcPr/>
                </a:tc>
                <a:tc>
                  <a:txBody>
                    <a:bodyPr/>
                    <a:lstStyle/>
                    <a:p>
                      <a:pPr algn="l">
                        <a:lnSpc>
                          <a:spcPts val="1600"/>
                        </a:lnSpc>
                        <a:spcAft>
                          <a:spcPts val="0"/>
                        </a:spcAft>
                      </a:pPr>
                      <a:r>
                        <a:rPr lang="it-IT" sz="800">
                          <a:solidFill>
                            <a:srgbClr val="000000"/>
                          </a:solidFill>
                          <a:latin typeface="Arial"/>
                          <a:ea typeface="Calibri"/>
                          <a:cs typeface="Times New Roman"/>
                        </a:rPr>
                        <a:t>Sig. (2-tailed)</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,149</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,009</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,987</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,971</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,744</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,530</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,447</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ctr">
                        <a:lnSpc>
                          <a:spcPct val="115000"/>
                        </a:lnSpc>
                        <a:spcAft>
                          <a:spcPts val="0"/>
                        </a:spcAft>
                      </a:pPr>
                      <a:endParaRPr lang="it-IT" sz="800">
                        <a:latin typeface="Times New Roman"/>
                        <a:ea typeface="Calibri"/>
                        <a:cs typeface="Times New Roman"/>
                      </a:endParaRPr>
                    </a:p>
                  </a:txBody>
                  <a:tcPr marL="19050" marR="19050" marT="19050" marB="19050" anchor="ctr">
                    <a:lnL>
                      <a:noFill/>
                    </a:lnL>
                    <a:lnR>
                      <a:noFill/>
                    </a:lnR>
                    <a:lnT>
                      <a:noFill/>
                    </a:lnT>
                    <a:lnB>
                      <a:noFill/>
                    </a:lnB>
                    <a:solidFill>
                      <a:srgbClr val="FFFFFF"/>
                    </a:solidFill>
                  </a:tcPr>
                </a:tc>
                <a:tc>
                  <a:txBody>
                    <a:bodyPr/>
                    <a:lstStyle/>
                    <a:p>
                      <a:pPr algn="ctr">
                        <a:lnSpc>
                          <a:spcPct val="115000"/>
                        </a:lnSpc>
                        <a:spcAft>
                          <a:spcPts val="0"/>
                        </a:spcAft>
                      </a:pPr>
                      <a:endParaRPr lang="it-IT" sz="800">
                        <a:latin typeface="Times New Roman"/>
                        <a:ea typeface="Calibri"/>
                        <a:cs typeface="Times New Roman"/>
                      </a:endParaRPr>
                    </a:p>
                  </a:txBody>
                  <a:tcPr marL="19050" marR="19050" marT="0" marB="0">
                    <a:lnL>
                      <a:noFill/>
                    </a:lnL>
                    <a:lnR>
                      <a:noFill/>
                    </a:lnR>
                    <a:lnT>
                      <a:noFill/>
                    </a:lnT>
                    <a:lnB>
                      <a:noFill/>
                    </a:lnB>
                    <a:solidFill>
                      <a:srgbClr val="FFFFFF"/>
                    </a:solidFill>
                  </a:tcPr>
                </a:tc>
              </a:tr>
              <a:tr h="242501">
                <a:tc>
                  <a:txBody>
                    <a:bodyPr/>
                    <a:lstStyle/>
                    <a:p>
                      <a:pPr algn="l">
                        <a:lnSpc>
                          <a:spcPct val="115000"/>
                        </a:lnSpc>
                        <a:spcAft>
                          <a:spcPts val="0"/>
                        </a:spcAft>
                      </a:pPr>
                      <a:r>
                        <a:rPr lang="it-IT" sz="800" b="1">
                          <a:solidFill>
                            <a:srgbClr val="000000"/>
                          </a:solidFill>
                          <a:latin typeface="Arial"/>
                          <a:ea typeface="Calibri"/>
                          <a:cs typeface="Times New Roman"/>
                        </a:rPr>
                        <a:t>Efficacia</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lnSpc>
                          <a:spcPts val="1600"/>
                        </a:lnSpc>
                        <a:spcAft>
                          <a:spcPts val="0"/>
                        </a:spcAft>
                      </a:pPr>
                      <a:r>
                        <a:rPr lang="it-IT" sz="800">
                          <a:solidFill>
                            <a:srgbClr val="000000"/>
                          </a:solidFill>
                          <a:latin typeface="Arial"/>
                          <a:ea typeface="Calibri"/>
                          <a:cs typeface="Times New Roman"/>
                        </a:rPr>
                        <a:t>Pearson</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.046</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.146</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b="1">
                          <a:solidFill>
                            <a:srgbClr val="000000"/>
                          </a:solidFill>
                          <a:latin typeface="Arial"/>
                          <a:ea typeface="Calibri"/>
                          <a:cs typeface="Times New Roman"/>
                        </a:rPr>
                        <a:t>-.370**</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-.086</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-.004</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.077</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-.167</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.021</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1</a:t>
                      </a:r>
                      <a:endParaRPr lang="it-IT" sz="1100">
                        <a:latin typeface="Calibri"/>
                        <a:ea typeface="Calibri"/>
                        <a:cs typeface="Times New Roman"/>
                      </a:endParaRPr>
                    </a:p>
                  </a:txBody>
                  <a:tcPr marL="19050" marR="19050" marT="0" marB="0">
                    <a:lnL>
                      <a:noFill/>
                    </a:lnL>
                    <a:lnR>
                      <a:noFill/>
                    </a:lnR>
                    <a:lnT>
                      <a:noFill/>
                    </a:lnT>
                    <a:lnB>
                      <a:noFill/>
                    </a:lnB>
                    <a:solidFill>
                      <a:srgbClr val="FFFFFF"/>
                    </a:solidFill>
                  </a:tcPr>
                </a:tc>
              </a:tr>
              <a:tr h="189547">
                <a:tc>
                  <a:txBody>
                    <a:bodyPr/>
                    <a:lstStyle/>
                    <a:p>
                      <a:pPr algn="l">
                        <a:lnSpc>
                          <a:spcPct val="115000"/>
                        </a:lnSpc>
                        <a:spcAft>
                          <a:spcPts val="0"/>
                        </a:spcAft>
                      </a:pP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lnSpc>
                          <a:spcPts val="1600"/>
                        </a:lnSpc>
                        <a:spcAft>
                          <a:spcPts val="0"/>
                        </a:spcAft>
                      </a:pPr>
                      <a:r>
                        <a:rPr lang="it-IT" sz="800">
                          <a:solidFill>
                            <a:srgbClr val="000000"/>
                          </a:solidFill>
                          <a:latin typeface="Arial"/>
                          <a:ea typeface="Calibri"/>
                          <a:cs typeface="Times New Roman"/>
                        </a:rPr>
                        <a:t>Sig. (2-tailed)</a:t>
                      </a:r>
                      <a:endParaRPr lang="it-IT" sz="1100">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.64</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.134</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.000</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.384</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.965</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.428</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.086</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r>
                        <a:rPr lang="it-IT" sz="800">
                          <a:solidFill>
                            <a:srgbClr val="000000"/>
                          </a:solidFill>
                          <a:latin typeface="Arial"/>
                          <a:ea typeface="Calibri"/>
                          <a:cs typeface="Times New Roman"/>
                        </a:rPr>
                        <a:t>.827</a:t>
                      </a:r>
                      <a:endParaRPr lang="it-IT" sz="1100">
                        <a:latin typeface="Calibri"/>
                        <a:ea typeface="Calibri"/>
                        <a:cs typeface="Times New Roman"/>
                      </a:endParaRPr>
                    </a:p>
                  </a:txBody>
                  <a:tcPr marL="19050" marR="19050" marT="19050" marB="19050">
                    <a:lnL>
                      <a:noFill/>
                    </a:lnL>
                    <a:lnR>
                      <a:noFill/>
                    </a:lnR>
                    <a:lnT>
                      <a:noFill/>
                    </a:lnT>
                    <a:lnB>
                      <a:noFill/>
                    </a:lnB>
                    <a:solidFill>
                      <a:srgbClr val="FFFFFF"/>
                    </a:solidFill>
                  </a:tcPr>
                </a:tc>
                <a:tc>
                  <a:txBody>
                    <a:bodyPr/>
                    <a:lstStyle/>
                    <a:p>
                      <a:pPr algn="r">
                        <a:lnSpc>
                          <a:spcPts val="1600"/>
                        </a:lnSpc>
                        <a:spcAft>
                          <a:spcPts val="0"/>
                        </a:spcAft>
                      </a:pPr>
                      <a:endParaRPr lang="it-IT" sz="800" dirty="0">
                        <a:solidFill>
                          <a:srgbClr val="000000"/>
                        </a:solidFill>
                        <a:latin typeface="Arial"/>
                        <a:ea typeface="Calibri"/>
                        <a:cs typeface="Times New Roman"/>
                      </a:endParaRPr>
                    </a:p>
                  </a:txBody>
                  <a:tcPr marL="19050" marR="19050" marT="0" marB="0">
                    <a:lnL>
                      <a:noFill/>
                    </a:lnL>
                    <a:lnR>
                      <a:noFill/>
                    </a:lnR>
                    <a:lnT>
                      <a:noFill/>
                    </a:lnT>
                    <a:lnB>
                      <a:noFill/>
                    </a:lnB>
                    <a:solidFill>
                      <a:srgbClr val="FFFFFF"/>
                    </a:solidFill>
                  </a:tcPr>
                </a:tc>
              </a:tr>
            </a:tbl>
          </a:graphicData>
        </a:graphic>
      </p:graphicFrame>
      <p:graphicFrame>
        <p:nvGraphicFramePr>
          <p:cNvPr id="36" name="Tabella 35"/>
          <p:cNvGraphicFramePr>
            <a:graphicFrameLocks noGrp="1"/>
          </p:cNvGraphicFramePr>
          <p:nvPr/>
        </p:nvGraphicFramePr>
        <p:xfrm>
          <a:off x="2466579" y="25004662"/>
          <a:ext cx="4914900" cy="458788"/>
        </p:xfrm>
        <a:graphic>
          <a:graphicData uri="http://schemas.openxmlformats.org/drawingml/2006/table">
            <a:tbl>
              <a:tblPr/>
              <a:tblGrid>
                <a:gridCol w="4914900"/>
              </a:tblGrid>
              <a:tr h="386780">
                <a:tc>
                  <a:txBody>
                    <a:bodyPr/>
                    <a:lstStyle/>
                    <a:p>
                      <a:pPr algn="ctr">
                        <a:lnSpc>
                          <a:spcPts val="1600"/>
                        </a:lnSpc>
                        <a:spcAft>
                          <a:spcPts val="0"/>
                        </a:spcAft>
                      </a:pPr>
                      <a:endParaRPr lang="it-IT" sz="2000" dirty="0">
                        <a:solidFill>
                          <a:srgbClr val="000000"/>
                        </a:solidFill>
                        <a:latin typeface="Arial"/>
                        <a:ea typeface="Calibri"/>
                        <a:cs typeface="Times New Roman"/>
                      </a:endParaRPr>
                    </a:p>
                    <a:p>
                      <a:pPr algn="ctr">
                        <a:lnSpc>
                          <a:spcPts val="1600"/>
                        </a:lnSpc>
                        <a:spcAft>
                          <a:spcPts val="0"/>
                        </a:spcAft>
                      </a:pPr>
                      <a:r>
                        <a:rPr lang="it-IT" sz="2000" b="1" dirty="0">
                          <a:solidFill>
                            <a:srgbClr val="000000"/>
                          </a:solidFill>
                          <a:latin typeface="Arial"/>
                          <a:ea typeface="Calibri"/>
                          <a:cs typeface="Times New Roman"/>
                        </a:rPr>
                        <a:t>Tabella 2. Matrice di correlazioni</a:t>
                      </a:r>
                      <a:endParaRPr lang="it-IT" sz="2000" dirty="0">
                        <a:latin typeface="Calibri"/>
                        <a:ea typeface="Calibri"/>
                        <a:cs typeface="Times New Roman"/>
                      </a:endParaRPr>
                    </a:p>
                  </a:txBody>
                  <a:tcPr marL="19050" marR="19050" marT="19050" marB="19050" anchor="ctr">
                    <a:lnL>
                      <a:noFill/>
                    </a:lnL>
                    <a:lnR>
                      <a:noFill/>
                    </a:lnR>
                    <a:lnT>
                      <a:noFill/>
                    </a:lnT>
                    <a:lnB>
                      <a:noFill/>
                    </a:lnB>
                    <a:solidFill>
                      <a:srgbClr val="FFFFFF"/>
                    </a:solidFill>
                  </a:tcPr>
                </a:tc>
              </a:tr>
            </a:tbl>
          </a:graphicData>
        </a:graphic>
      </p:graphicFrame>
      <p:sp>
        <p:nvSpPr>
          <p:cNvPr id="37" name="CasellaDiTesto 36"/>
          <p:cNvSpPr txBox="1"/>
          <p:nvPr/>
        </p:nvSpPr>
        <p:spPr>
          <a:xfrm>
            <a:off x="594371" y="39622286"/>
            <a:ext cx="16345816" cy="4801314"/>
          </a:xfrm>
          <a:prstGeom prst="rect">
            <a:avLst/>
          </a:prstGeom>
          <a:noFill/>
        </p:spPr>
        <p:txBody>
          <a:bodyPr wrap="square" rtlCol="0">
            <a:spAutoFit/>
          </a:bodyPr>
          <a:lstStyle/>
          <a:p>
            <a:r>
              <a:rPr lang="it-IT" dirty="0" err="1" smtClean="0"/>
              <a:t>Ajzen</a:t>
            </a:r>
            <a:r>
              <a:rPr lang="it-IT" dirty="0" smtClean="0"/>
              <a:t>, I. &amp; </a:t>
            </a:r>
            <a:r>
              <a:rPr lang="it-IT" dirty="0" err="1" smtClean="0"/>
              <a:t>Madden</a:t>
            </a:r>
            <a:r>
              <a:rPr lang="it-IT" dirty="0" smtClean="0"/>
              <a:t>, </a:t>
            </a:r>
            <a:r>
              <a:rPr lang="it-IT" dirty="0" err="1" smtClean="0"/>
              <a:t>T.J.</a:t>
            </a:r>
            <a:r>
              <a:rPr lang="it-IT" dirty="0" smtClean="0"/>
              <a:t> (1986). </a:t>
            </a:r>
            <a:r>
              <a:rPr lang="it-IT" dirty="0" err="1" smtClean="0"/>
              <a:t>Prediction</a:t>
            </a:r>
            <a:r>
              <a:rPr lang="it-IT" dirty="0" smtClean="0"/>
              <a:t> </a:t>
            </a:r>
            <a:r>
              <a:rPr lang="it-IT" dirty="0" err="1" smtClean="0"/>
              <a:t>of</a:t>
            </a:r>
            <a:r>
              <a:rPr lang="it-IT" dirty="0" smtClean="0"/>
              <a:t> goal </a:t>
            </a:r>
            <a:r>
              <a:rPr lang="it-IT" dirty="0" err="1" smtClean="0"/>
              <a:t>directed</a:t>
            </a:r>
            <a:r>
              <a:rPr lang="it-IT" dirty="0" smtClean="0"/>
              <a:t> </a:t>
            </a:r>
            <a:r>
              <a:rPr lang="it-IT" dirty="0" err="1" smtClean="0"/>
              <a:t>behaviour</a:t>
            </a:r>
            <a:r>
              <a:rPr lang="it-IT" dirty="0" smtClean="0"/>
              <a:t>: </a:t>
            </a:r>
            <a:r>
              <a:rPr lang="it-IT" dirty="0" err="1" smtClean="0"/>
              <a:t>attitudes</a:t>
            </a:r>
            <a:r>
              <a:rPr lang="it-IT" dirty="0" smtClean="0"/>
              <a:t>, </a:t>
            </a:r>
            <a:r>
              <a:rPr lang="it-IT" dirty="0" err="1" smtClean="0"/>
              <a:t>intentions</a:t>
            </a:r>
            <a:r>
              <a:rPr lang="it-IT" dirty="0" smtClean="0"/>
              <a:t>,and </a:t>
            </a:r>
            <a:r>
              <a:rPr lang="it-IT" dirty="0" err="1" smtClean="0"/>
              <a:t>perceived</a:t>
            </a:r>
            <a:r>
              <a:rPr lang="it-IT" dirty="0" smtClean="0"/>
              <a:t> </a:t>
            </a:r>
            <a:r>
              <a:rPr lang="it-IT" dirty="0" err="1" smtClean="0"/>
              <a:t>behavioural</a:t>
            </a:r>
            <a:r>
              <a:rPr lang="it-IT" dirty="0" smtClean="0"/>
              <a:t> </a:t>
            </a:r>
            <a:r>
              <a:rPr lang="it-IT" dirty="0" err="1" smtClean="0"/>
              <a:t>control</a:t>
            </a:r>
            <a:r>
              <a:rPr lang="it-IT" dirty="0" smtClean="0"/>
              <a:t>. </a:t>
            </a:r>
            <a:r>
              <a:rPr lang="it-IT" i="1" dirty="0" smtClean="0"/>
              <a:t>Journal </a:t>
            </a:r>
            <a:r>
              <a:rPr lang="it-IT" i="1" dirty="0" err="1" smtClean="0"/>
              <a:t>of</a:t>
            </a:r>
            <a:r>
              <a:rPr lang="it-IT" i="1" dirty="0" smtClean="0"/>
              <a:t> </a:t>
            </a:r>
            <a:r>
              <a:rPr lang="it-IT" i="1" dirty="0" err="1" smtClean="0"/>
              <a:t>Experimental</a:t>
            </a:r>
            <a:r>
              <a:rPr lang="it-IT" i="1" dirty="0" smtClean="0"/>
              <a:t> Social </a:t>
            </a:r>
            <a:r>
              <a:rPr lang="it-IT" i="1" dirty="0" err="1" smtClean="0"/>
              <a:t>Psychology</a:t>
            </a:r>
            <a:r>
              <a:rPr lang="it-IT" i="1" dirty="0" smtClean="0"/>
              <a:t> </a:t>
            </a:r>
            <a:r>
              <a:rPr lang="it-IT" dirty="0" smtClean="0"/>
              <a:t>22, 453-474.</a:t>
            </a:r>
          </a:p>
          <a:p>
            <a:r>
              <a:rPr lang="it-IT" dirty="0" smtClean="0"/>
              <a:t> </a:t>
            </a:r>
            <a:r>
              <a:rPr lang="it-IT" dirty="0" err="1" smtClean="0"/>
              <a:t>Carrus</a:t>
            </a:r>
            <a:r>
              <a:rPr lang="it-IT" dirty="0" smtClean="0"/>
              <a:t>, G., </a:t>
            </a:r>
            <a:r>
              <a:rPr lang="it-IT" dirty="0" err="1" smtClean="0"/>
              <a:t>Passafaro</a:t>
            </a:r>
            <a:r>
              <a:rPr lang="it-IT" dirty="0" smtClean="0"/>
              <a:t>, P., </a:t>
            </a:r>
            <a:r>
              <a:rPr lang="it-IT" dirty="0" err="1" smtClean="0"/>
              <a:t>Bonnes</a:t>
            </a:r>
            <a:r>
              <a:rPr lang="it-IT" dirty="0" smtClean="0"/>
              <a:t>, M. (2008). </a:t>
            </a:r>
            <a:r>
              <a:rPr lang="en-US" dirty="0" smtClean="0"/>
              <a:t>Emotions, habits and rational choices in ecologic</a:t>
            </a:r>
            <a:r>
              <a:rPr lang="en-GB" dirty="0" smtClean="0"/>
              <a:t>al behaviours: the case of recycling and use of public transportation. </a:t>
            </a:r>
            <a:r>
              <a:rPr lang="en-GB" i="1" dirty="0" smtClean="0"/>
              <a:t>Journal of Environmental Psychology</a:t>
            </a:r>
            <a:r>
              <a:rPr lang="en-GB" dirty="0" smtClean="0"/>
              <a:t>, </a:t>
            </a:r>
            <a:r>
              <a:rPr lang="en-US" dirty="0" smtClean="0"/>
              <a:t>28, 51-62.</a:t>
            </a:r>
            <a:endParaRPr lang="it-IT" dirty="0" smtClean="0"/>
          </a:p>
          <a:p>
            <a:r>
              <a:rPr lang="en-GB" dirty="0" smtClean="0"/>
              <a:t>Edelstein, M. R.(2004). </a:t>
            </a:r>
            <a:r>
              <a:rPr lang="en-GB" i="1" dirty="0" smtClean="0"/>
              <a:t>Contaminated Communities</a:t>
            </a:r>
            <a:r>
              <a:rPr lang="en-GB" dirty="0" smtClean="0"/>
              <a:t>. Colorado: </a:t>
            </a:r>
            <a:r>
              <a:rPr lang="en-GB" dirty="0" err="1" smtClean="0"/>
              <a:t>Westview</a:t>
            </a:r>
            <a:r>
              <a:rPr lang="en-GB" dirty="0" smtClean="0"/>
              <a:t> press</a:t>
            </a:r>
          </a:p>
          <a:p>
            <a:r>
              <a:rPr lang="en-GB" dirty="0" err="1" smtClean="0"/>
              <a:t>Iovene</a:t>
            </a:r>
            <a:r>
              <a:rPr lang="en-GB" dirty="0" smtClean="0"/>
              <a:t>, B. (2008). </a:t>
            </a:r>
            <a:r>
              <a:rPr lang="en-GB" i="1" dirty="0" smtClean="0"/>
              <a:t>Campania </a:t>
            </a:r>
            <a:r>
              <a:rPr lang="en-GB" i="1" dirty="0" err="1" smtClean="0"/>
              <a:t>Infelix</a:t>
            </a:r>
            <a:r>
              <a:rPr lang="en-GB" dirty="0" smtClean="0"/>
              <a:t>. Milano: BUR</a:t>
            </a:r>
          </a:p>
          <a:p>
            <a:r>
              <a:rPr lang="en-GB" dirty="0" smtClean="0"/>
              <a:t>Kaiser</a:t>
            </a:r>
            <a:r>
              <a:rPr lang="en-GB" dirty="0" smtClean="0"/>
              <a:t>, F.G., Wolfing, S., Fuhrer, U.   (1999). Environmental attitude and ecological behaviour. </a:t>
            </a:r>
            <a:r>
              <a:rPr lang="en-GB" i="1" dirty="0" smtClean="0"/>
              <a:t>Journal of Environmental Psychology</a:t>
            </a:r>
            <a:r>
              <a:rPr lang="en-US" dirty="0" smtClean="0"/>
              <a:t> ,19, 1-19. </a:t>
            </a:r>
            <a:endParaRPr lang="it-IT" dirty="0" smtClean="0"/>
          </a:p>
          <a:p>
            <a:r>
              <a:rPr lang="en-US" dirty="0" smtClean="0"/>
              <a:t>Pellegrino</a:t>
            </a:r>
            <a:r>
              <a:rPr lang="en-US" dirty="0" smtClean="0"/>
              <a:t>, V. (2009). </a:t>
            </a:r>
            <a:r>
              <a:rPr lang="it-IT" dirty="0" smtClean="0"/>
              <a:t>“Questa è la terra del rimosso”: il nesso uomo-ambiente e la crisi </a:t>
            </a:r>
            <a:r>
              <a:rPr lang="it-IT" dirty="0" err="1" smtClean="0"/>
              <a:t>ecopolitica</a:t>
            </a:r>
            <a:r>
              <a:rPr lang="it-IT" dirty="0" smtClean="0"/>
              <a:t> nelle narrazioni dei cittadini campani coinvolti dall'emergenza dei rifiuti. </a:t>
            </a:r>
            <a:r>
              <a:rPr lang="it-IT" i="1" dirty="0" smtClean="0"/>
              <a:t>Scienza e filosofia, 2, </a:t>
            </a:r>
            <a:r>
              <a:rPr lang="it-IT" dirty="0" smtClean="0"/>
              <a:t>45-64. </a:t>
            </a:r>
            <a:r>
              <a:rPr lang="it-IT" dirty="0" err="1" smtClean="0"/>
              <a:t>Retrieved</a:t>
            </a:r>
            <a:r>
              <a:rPr lang="it-IT" dirty="0" smtClean="0"/>
              <a:t> </a:t>
            </a:r>
            <a:r>
              <a:rPr lang="it-IT" dirty="0" err="1" smtClean="0"/>
              <a:t>from</a:t>
            </a:r>
            <a:r>
              <a:rPr lang="it-IT" dirty="0" smtClean="0"/>
              <a:t> </a:t>
            </a:r>
            <a:r>
              <a:rPr lang="it-IT" u="sng" dirty="0" smtClean="0">
                <a:hlinkClick r:id="rId3"/>
              </a:rPr>
              <a:t>http://www.scienzaefilosofia.it</a:t>
            </a:r>
            <a:r>
              <a:rPr lang="it-IT" u="sng" dirty="0" smtClean="0">
                <a:hlinkClick r:id="rId3"/>
              </a:rPr>
              <a:t>/</a:t>
            </a:r>
            <a:endParaRPr lang="it-IT" u="sng" dirty="0" smtClean="0"/>
          </a:p>
          <a:p>
            <a:r>
              <a:rPr lang="it-IT" dirty="0" smtClean="0"/>
              <a:t>Rubini, M., </a:t>
            </a:r>
            <a:r>
              <a:rPr lang="it-IT" dirty="0" err="1" smtClean="0"/>
              <a:t>Palmonari</a:t>
            </a:r>
            <a:r>
              <a:rPr lang="it-IT" dirty="0" smtClean="0"/>
              <a:t>, A. (1995). Orientamenti verso le autorità formali e partecipazione politica degli adolescenti. </a:t>
            </a:r>
            <a:r>
              <a:rPr lang="it-IT" i="1" dirty="0" smtClean="0"/>
              <a:t>Giornale italiano di Psicologia</a:t>
            </a:r>
            <a:r>
              <a:rPr lang="it-IT" dirty="0" smtClean="0"/>
              <a:t>, 22 (5), 757-774</a:t>
            </a:r>
          </a:p>
          <a:p>
            <a:endParaRPr lang="it-IT" u="sng" dirty="0" smtClean="0"/>
          </a:p>
          <a:p>
            <a:r>
              <a:rPr lang="it-IT" dirty="0" smtClean="0"/>
              <a:t> </a:t>
            </a:r>
            <a:endParaRPr lang="it-IT" dirty="0" smtClean="0"/>
          </a:p>
          <a:p>
            <a:endParaRPr lang="en-US" dirty="0" smtClean="0"/>
          </a:p>
          <a:p>
            <a:endParaRPr lang="en-US" dirty="0" smtClean="0"/>
          </a:p>
          <a:p>
            <a:endParaRPr lang="it-IT" dirty="0" smtClean="0"/>
          </a:p>
          <a:p>
            <a:endParaRPr lang="it-IT" dirty="0"/>
          </a:p>
        </p:txBody>
      </p:sp>
      <p:sp>
        <p:nvSpPr>
          <p:cNvPr id="38" name="CasellaDiTesto 37"/>
          <p:cNvSpPr txBox="1"/>
          <p:nvPr/>
        </p:nvSpPr>
        <p:spPr>
          <a:xfrm>
            <a:off x="13843843" y="26084782"/>
            <a:ext cx="12385376" cy="3323987"/>
          </a:xfrm>
          <a:prstGeom prst="rect">
            <a:avLst/>
          </a:prstGeom>
          <a:noFill/>
        </p:spPr>
        <p:txBody>
          <a:bodyPr wrap="square" rtlCol="0">
            <a:spAutoFit/>
          </a:bodyPr>
          <a:lstStyle/>
          <a:p>
            <a:pPr algn="just"/>
            <a:r>
              <a:rPr lang="it-IT" sz="1400" dirty="0" smtClean="0"/>
              <a:t>La variabile </a:t>
            </a:r>
            <a:r>
              <a:rPr lang="it-IT" sz="1400" b="1" dirty="0" smtClean="0"/>
              <a:t>intenzione a partecipare</a:t>
            </a:r>
            <a:r>
              <a:rPr lang="it-IT" sz="1400" dirty="0" smtClean="0"/>
              <a:t> è correlata positivamente con le variabili: </a:t>
            </a:r>
            <a:r>
              <a:rPr lang="it-IT" sz="1400" b="1" dirty="0" smtClean="0"/>
              <a:t>conoscenza soggettiva</a:t>
            </a:r>
            <a:r>
              <a:rPr lang="it-IT" sz="1400" dirty="0" smtClean="0"/>
              <a:t> e </a:t>
            </a:r>
            <a:r>
              <a:rPr lang="it-IT" sz="1400" b="1" dirty="0" smtClean="0"/>
              <a:t>controllo percepito</a:t>
            </a:r>
            <a:r>
              <a:rPr lang="it-IT" sz="1400" dirty="0" smtClean="0"/>
              <a:t>. Era ovvio aspettarsi che più si pensa di conoscere e meno si sente la difficoltà di fare la raccolta differenziata, più si è disposti a mette a disposizione il proprio tempo per sensibilizzare gli altri sulla adozione dello stesso comportamento, ovvero si intende partecipare in modo attivo al progetto.</a:t>
            </a:r>
          </a:p>
          <a:p>
            <a:pPr algn="just"/>
            <a:r>
              <a:rPr lang="it-IT" sz="1400" dirty="0" smtClean="0"/>
              <a:t>Chi intende partecipare, è anche chi ha maggiore </a:t>
            </a:r>
            <a:r>
              <a:rPr lang="it-IT" sz="1400" b="1" dirty="0" smtClean="0"/>
              <a:t>intenzione di fare la raccolta differenziata</a:t>
            </a:r>
            <a:r>
              <a:rPr lang="it-IT" sz="1400" dirty="0" smtClean="0"/>
              <a:t>. Questa correlazione è infatti quella che risulta non solo significativa ma anche più intensa. L’intenzione alla differenziata sarebbe correlata positivamente al controllo percepito, il che significherebbe che più si percepirebbe il compito della differenziata come controllabile, come facile, più ci sarebbe l’intenzione di adottarlo. E’importante considerare che più che dipendere dalla sfiducia o dal cinismo, come ci attendevamo, l’intenzione, nel campione considerato, dipende fondamentalmente dalla difficoltà percepita nel compito, da quanto controllo si percepisce sul comportamento.</a:t>
            </a:r>
          </a:p>
          <a:p>
            <a:pPr algn="just"/>
            <a:r>
              <a:rPr lang="it-IT" sz="1400" dirty="0" smtClean="0"/>
              <a:t>Il </a:t>
            </a:r>
            <a:r>
              <a:rPr lang="it-IT" sz="1400" b="1" dirty="0" smtClean="0"/>
              <a:t>comportamento ecologico</a:t>
            </a:r>
            <a:r>
              <a:rPr lang="it-IT" sz="1400" dirty="0" smtClean="0"/>
              <a:t> è correlato alla conoscenza soggettiva ed anch’esso all’intenzione di partecipare. Entrambe le correlazioni sussistono con la sola sottoscala del “riciclo e comunicazione”.</a:t>
            </a:r>
          </a:p>
          <a:p>
            <a:pPr algn="just"/>
            <a:r>
              <a:rPr lang="it-IT" sz="1400" dirty="0" smtClean="0"/>
              <a:t>Chi più pensa di conoscere, è anche chi ha già un comportamento più ecologico, che come sappiamo dalla letteratura è influenzato dalla conoscenza. </a:t>
            </a:r>
          </a:p>
          <a:p>
            <a:pPr algn="just"/>
            <a:r>
              <a:rPr lang="it-IT" sz="1400" b="1" dirty="0" smtClean="0"/>
              <a:t>La sfiducia nelle istituzioni politiche/</a:t>
            </a:r>
            <a:r>
              <a:rPr lang="it-IT" sz="1400" b="1" dirty="0" smtClean="0"/>
              <a:t>cinismo</a:t>
            </a:r>
            <a:r>
              <a:rPr lang="it-IT" sz="1400" dirty="0" smtClean="0"/>
              <a:t> </a:t>
            </a:r>
            <a:r>
              <a:rPr lang="it-IT" sz="1400" dirty="0" smtClean="0"/>
              <a:t>è </a:t>
            </a:r>
            <a:r>
              <a:rPr lang="it-IT" sz="1400" dirty="0" smtClean="0"/>
              <a:t>correlata </a:t>
            </a:r>
            <a:r>
              <a:rPr lang="it-IT" sz="1400" dirty="0" smtClean="0"/>
              <a:t>positivamente alla </a:t>
            </a:r>
            <a:r>
              <a:rPr lang="it-IT" sz="1400" b="1" dirty="0" smtClean="0"/>
              <a:t>sfiducia nei cittadini</a:t>
            </a:r>
            <a:r>
              <a:rPr lang="it-IT" sz="1400" dirty="0" smtClean="0"/>
              <a:t>. </a:t>
            </a:r>
          </a:p>
          <a:p>
            <a:pPr algn="just"/>
            <a:r>
              <a:rPr lang="it-IT" sz="1400" dirty="0" smtClean="0"/>
              <a:t>La sfiducia nei cittadini sarebbe connessa poi negativamente </a:t>
            </a:r>
            <a:r>
              <a:rPr lang="it-IT" sz="1400" dirty="0" smtClean="0"/>
              <a:t>all’ </a:t>
            </a:r>
            <a:r>
              <a:rPr lang="it-IT" sz="1400" b="1" dirty="0" smtClean="0"/>
              <a:t>efficacia</a:t>
            </a:r>
            <a:r>
              <a:rPr lang="it-IT" sz="1400" dirty="0" smtClean="0"/>
              <a:t>, </a:t>
            </a:r>
            <a:r>
              <a:rPr lang="it-IT" sz="1400" dirty="0" smtClean="0"/>
              <a:t>ovvero credere che assolvere al proprio compito di fare la raccolta differenziata possa essere utile per la soluzione del problema rifiuti correla con il crede che gli altri concittadini riescano a fare e facciano altrettanto. </a:t>
            </a:r>
          </a:p>
          <a:p>
            <a:r>
              <a:rPr lang="it-IT" sz="1400" dirty="0" smtClean="0"/>
              <a:t>Un’ultima correlazione significativa e negativa è tra la </a:t>
            </a:r>
            <a:r>
              <a:rPr lang="it-IT" sz="1400" b="1" dirty="0" smtClean="0"/>
              <a:t>percezione del rischio</a:t>
            </a:r>
            <a:r>
              <a:rPr lang="it-IT" sz="1400" dirty="0" smtClean="0"/>
              <a:t> ed il controllo percepito.</a:t>
            </a:r>
            <a:endParaRPr lang="it-IT" sz="1400" dirty="0"/>
          </a:p>
        </p:txBody>
      </p:sp>
      <p:sp>
        <p:nvSpPr>
          <p:cNvPr id="39" name="CasellaDiTesto 38"/>
          <p:cNvSpPr txBox="1"/>
          <p:nvPr/>
        </p:nvSpPr>
        <p:spPr>
          <a:xfrm>
            <a:off x="738387" y="5346478"/>
            <a:ext cx="17569952" cy="4801314"/>
          </a:xfrm>
          <a:prstGeom prst="rect">
            <a:avLst/>
          </a:prstGeom>
          <a:noFill/>
        </p:spPr>
        <p:txBody>
          <a:bodyPr wrap="square" rtlCol="0">
            <a:spAutoFit/>
          </a:bodyPr>
          <a:lstStyle/>
          <a:p>
            <a:pPr algn="just"/>
            <a:r>
              <a:rPr lang="it-IT" dirty="0" smtClean="0"/>
              <a:t>La ricerca che esponiamo è parte di uno studio più ampio ancora in corso svolto in un Parco condominiale della Città di Afragola, nell’ area nord di Napoli,  Parco scelto dalla amministrazione comunale in un progetto sperimentale di avvio della raccolta differenziata porta a porta. Lo studio che presentiamo  è un </a:t>
            </a:r>
            <a:r>
              <a:rPr lang="it-IT" dirty="0" err="1" smtClean="0"/>
              <a:t>pre-test</a:t>
            </a:r>
            <a:r>
              <a:rPr lang="it-IT" dirty="0" smtClean="0"/>
              <a:t>, svolto prima della sensibilizzazione e della pratica della raccolta porta a porta, effettuato allo scopo generale di ottenere una fotografia di alcune variabili psicosociali alla base del </a:t>
            </a:r>
            <a:r>
              <a:rPr lang="it-IT" b="1" dirty="0" smtClean="0"/>
              <a:t>comportamento ecologico</a:t>
            </a:r>
            <a:r>
              <a:rPr lang="it-IT" dirty="0" smtClean="0"/>
              <a:t>, in particolare legato al consumo critico e alla separazione dei rifiuti. </a:t>
            </a:r>
          </a:p>
          <a:p>
            <a:pPr algn="just"/>
            <a:r>
              <a:rPr lang="it-IT" dirty="0" smtClean="0"/>
              <a:t>Nello studio del comportamento ecologico, il </a:t>
            </a:r>
            <a:r>
              <a:rPr lang="it-IT" dirty="0" err="1" smtClean="0"/>
              <a:t>framework</a:t>
            </a:r>
            <a:r>
              <a:rPr lang="it-IT" dirty="0" smtClean="0"/>
              <a:t> più comune è quello della </a:t>
            </a:r>
            <a:r>
              <a:rPr lang="it-IT" b="1" dirty="0" smtClean="0"/>
              <a:t>Teoria del Comportamento Pianificato </a:t>
            </a:r>
            <a:r>
              <a:rPr lang="it-IT" dirty="0" smtClean="0"/>
              <a:t>(</a:t>
            </a:r>
            <a:r>
              <a:rPr lang="it-IT" dirty="0" err="1" smtClean="0"/>
              <a:t>Ajzen</a:t>
            </a:r>
            <a:r>
              <a:rPr lang="it-IT" dirty="0" smtClean="0"/>
              <a:t>, &amp; </a:t>
            </a:r>
            <a:r>
              <a:rPr lang="it-IT" dirty="0" err="1" smtClean="0"/>
              <a:t>Madden</a:t>
            </a:r>
            <a:r>
              <a:rPr lang="it-IT" dirty="0" smtClean="0"/>
              <a:t>, 1986), </a:t>
            </a:r>
            <a:r>
              <a:rPr lang="it-IT" dirty="0" smtClean="0"/>
              <a:t>in cui l’intenzione, che risulta la variabile più fortemente correlata al comportamento, assume un ruolo di mediazione tra i valori, le norme soggettive, l’atteggiamento, la conoscenza da un lato ed il comportamento dall’altro. In questo modello è stato studiato anche il ruolo del </a:t>
            </a:r>
            <a:r>
              <a:rPr lang="it-IT" b="1" dirty="0" smtClean="0"/>
              <a:t>controllo percepito</a:t>
            </a:r>
            <a:r>
              <a:rPr lang="it-IT" dirty="0" smtClean="0"/>
              <a:t>, ovvero del controllo che si pensa di avere sul comportamento in questione. Sulla relazione tra controllo e comportamento, i risultati finora raccolti sono stati discordanti (</a:t>
            </a:r>
            <a:r>
              <a:rPr lang="it-IT" dirty="0" err="1" smtClean="0"/>
              <a:t>Grob</a:t>
            </a:r>
            <a:r>
              <a:rPr lang="it-IT" dirty="0" smtClean="0"/>
              <a:t>, </a:t>
            </a:r>
            <a:r>
              <a:rPr lang="it-IT" dirty="0" smtClean="0"/>
              <a:t>1995). </a:t>
            </a:r>
            <a:r>
              <a:rPr lang="it-IT" dirty="0" smtClean="0"/>
              <a:t>Probabilmente la presenza di questi risultati discordanti è dovuta alla molteplicità degli indicatori utilizzati per individuare il fattore del controllo. Esso può essere misurato come percezione di facilità del comportamento da adottare che dà un senso rispetto quindi alla possibilità di controllare e padroneggiare lo stesso (</a:t>
            </a:r>
            <a:r>
              <a:rPr lang="it-IT" dirty="0" err="1" smtClean="0"/>
              <a:t>Carrus</a:t>
            </a:r>
            <a:r>
              <a:rPr lang="it-IT" dirty="0" smtClean="0"/>
              <a:t>, </a:t>
            </a:r>
            <a:r>
              <a:rPr lang="it-IT" dirty="0" err="1" smtClean="0"/>
              <a:t>Passafaro</a:t>
            </a:r>
            <a:r>
              <a:rPr lang="it-IT" dirty="0" smtClean="0"/>
              <a:t>, </a:t>
            </a:r>
            <a:r>
              <a:rPr lang="it-IT" dirty="0" err="1" smtClean="0"/>
              <a:t>Bonnes</a:t>
            </a:r>
            <a:r>
              <a:rPr lang="it-IT" dirty="0" smtClean="0"/>
              <a:t>, 2008). In questo senso, è stato studiato come variabile di moderazione nel </a:t>
            </a:r>
            <a:r>
              <a:rPr lang="it-IT" dirty="0" smtClean="0"/>
              <a:t>modello, </a:t>
            </a:r>
            <a:r>
              <a:rPr lang="it-IT" dirty="0" smtClean="0"/>
              <a:t>con un’influenza sia sull’intenzione che sul desiderio che predice a sua volta l’intenzione</a:t>
            </a:r>
            <a:r>
              <a:rPr lang="it-IT" dirty="0" smtClean="0"/>
              <a:t>. Il controllo può </a:t>
            </a:r>
            <a:r>
              <a:rPr lang="it-IT" dirty="0" smtClean="0"/>
              <a:t>essere visto ancora come </a:t>
            </a:r>
            <a:r>
              <a:rPr lang="it-IT" b="1" dirty="0" smtClean="0"/>
              <a:t>efficacia </a:t>
            </a:r>
            <a:r>
              <a:rPr lang="it-IT" dirty="0" smtClean="0"/>
              <a:t>del comportamento, </a:t>
            </a:r>
            <a:r>
              <a:rPr lang="it-IT" dirty="0" smtClean="0"/>
              <a:t>ovvero credenza che il comportamento adottato, sia efficace, utile per la soluzione del problema ambientale e la riduzione del rischio. L’efficacia rispetto al </a:t>
            </a:r>
            <a:r>
              <a:rPr lang="it-IT" dirty="0" smtClean="0"/>
              <a:t>comportamento ecologico </a:t>
            </a:r>
            <a:r>
              <a:rPr lang="it-IT" dirty="0" smtClean="0"/>
              <a:t>da adottare, è definita da alcuni autori come un costrutto differente, ovvero come efficacia di </a:t>
            </a:r>
            <a:r>
              <a:rPr lang="it-IT" dirty="0" err="1" smtClean="0"/>
              <a:t>coping</a:t>
            </a:r>
            <a:r>
              <a:rPr lang="it-IT" dirty="0" smtClean="0"/>
              <a:t> (Lee, &amp; </a:t>
            </a:r>
            <a:r>
              <a:rPr lang="it-IT" dirty="0" err="1" smtClean="0"/>
              <a:t>Lemyre</a:t>
            </a:r>
            <a:r>
              <a:rPr lang="it-IT" dirty="0" smtClean="0"/>
              <a:t>, 2009).  La nostra ricerca vuole misurare entrambi questi aspetti, considerandoli appunto costrutti diversi. </a:t>
            </a:r>
          </a:p>
          <a:p>
            <a:pPr algn="just"/>
            <a:r>
              <a:rPr lang="it-IT" dirty="0" smtClean="0"/>
              <a:t>Rispetto alle teorie sulla </a:t>
            </a:r>
            <a:r>
              <a:rPr lang="it-IT" b="1" dirty="0" smtClean="0"/>
              <a:t>percezione del rischio ambientale</a:t>
            </a:r>
            <a:r>
              <a:rPr lang="it-IT" dirty="0" smtClean="0"/>
              <a:t>, consideriamo rilevanti gli aspetti legati alla </a:t>
            </a:r>
            <a:r>
              <a:rPr lang="it-IT" b="1" dirty="0" smtClean="0"/>
              <a:t>fiducia sociale</a:t>
            </a:r>
            <a:r>
              <a:rPr lang="it-IT" dirty="0" smtClean="0"/>
              <a:t>, e allo stesso controllo percepito, definito da </a:t>
            </a:r>
            <a:r>
              <a:rPr lang="it-IT" dirty="0" err="1" smtClean="0"/>
              <a:t>Edelstein</a:t>
            </a:r>
            <a:r>
              <a:rPr lang="it-IT" dirty="0" smtClean="0"/>
              <a:t> (</a:t>
            </a:r>
            <a:r>
              <a:rPr lang="it-IT" dirty="0" smtClean="0"/>
              <a:t>2004) </a:t>
            </a:r>
            <a:r>
              <a:rPr lang="it-IT" dirty="0" smtClean="0"/>
              <a:t>controllo personale,  che sono stati studiati in relazione alla percezione del rischio.   </a:t>
            </a:r>
          </a:p>
          <a:p>
            <a:pPr algn="just"/>
            <a:endParaRPr lang="it-IT" dirty="0" smtClean="0"/>
          </a:p>
        </p:txBody>
      </p:sp>
      <p:sp>
        <p:nvSpPr>
          <p:cNvPr id="40" name="Rettangolo 39"/>
          <p:cNvSpPr/>
          <p:nvPr/>
        </p:nvSpPr>
        <p:spPr>
          <a:xfrm>
            <a:off x="18812395" y="6642622"/>
            <a:ext cx="9721080" cy="2308324"/>
          </a:xfrm>
          <a:prstGeom prst="rect">
            <a:avLst/>
          </a:prstGeom>
        </p:spPr>
        <p:txBody>
          <a:bodyPr wrap="square">
            <a:spAutoFit/>
          </a:bodyPr>
          <a:lstStyle/>
          <a:p>
            <a:pPr lvl="0" algn="just"/>
            <a:r>
              <a:rPr lang="it-IT" dirty="0" smtClean="0">
                <a:solidFill>
                  <a:srgbClr val="000000"/>
                </a:solidFill>
              </a:rPr>
              <a:t>In questa prima fase della ricerca lo scopo è chiarire in primo luogo la relazione tra controllo percepito sul comportamento specifico, efficacia del proprio contributo personale alla soluzione del problema (efficacia </a:t>
            </a:r>
            <a:r>
              <a:rPr lang="it-IT" dirty="0" smtClean="0">
                <a:solidFill>
                  <a:srgbClr val="000000"/>
                </a:solidFill>
              </a:rPr>
              <a:t>del comportamento) </a:t>
            </a:r>
            <a:r>
              <a:rPr lang="it-IT" dirty="0" smtClean="0">
                <a:solidFill>
                  <a:srgbClr val="000000"/>
                </a:solidFill>
              </a:rPr>
              <a:t>ed intenzione e comportamento ecologico, introducendo altre variabili che a mio avviso possono essere fondamentali nel caso campano, come osservato da Pellegrino </a:t>
            </a:r>
            <a:r>
              <a:rPr lang="it-IT" dirty="0" smtClean="0">
                <a:solidFill>
                  <a:srgbClr val="000000"/>
                </a:solidFill>
              </a:rPr>
              <a:t>(</a:t>
            </a:r>
            <a:r>
              <a:rPr lang="it-IT" dirty="0" smtClean="0">
                <a:solidFill>
                  <a:srgbClr val="000000"/>
                </a:solidFill>
              </a:rPr>
              <a:t>2009), ovvero la sfiducia nelle Istituzioni politiche (cinismo) e nei cittadini rispetto alla possibilità di mettere in atto la raccolta differenziata e la percezione del rischio da discariche di RSU (rifiuti solidi urbani), visti gli elevati livelli di contaminazione presenti nella regione (Iovene, 2008). </a:t>
            </a:r>
            <a:endParaRPr lang="it-IT" dirty="0">
              <a:solidFill>
                <a:srgbClr val="000000"/>
              </a:solidFill>
            </a:endParaRPr>
          </a:p>
        </p:txBody>
      </p:sp>
      <p:sp>
        <p:nvSpPr>
          <p:cNvPr id="42" name="Text Box 18"/>
          <p:cNvSpPr txBox="1">
            <a:spLocks noChangeArrowheads="1"/>
          </p:cNvSpPr>
          <p:nvPr/>
        </p:nvSpPr>
        <p:spPr bwMode="auto">
          <a:xfrm>
            <a:off x="8155211" y="9522942"/>
            <a:ext cx="13536612" cy="830997"/>
          </a:xfrm>
          <a:prstGeom prst="rect">
            <a:avLst/>
          </a:prstGeom>
          <a:noFill/>
          <a:ln w="9525">
            <a:noFill/>
            <a:miter lim="800000"/>
            <a:headEnd/>
            <a:tailEnd/>
          </a:ln>
        </p:spPr>
        <p:txBody>
          <a:bodyPr>
            <a:spAutoFit/>
          </a:bodyPr>
          <a:lstStyle/>
          <a:p>
            <a:pPr marL="365125" indent="-365125" algn="ctr"/>
            <a:r>
              <a:rPr lang="it-IT" sz="4800" b="1" dirty="0" smtClean="0">
                <a:solidFill>
                  <a:schemeClr val="accent2"/>
                </a:solidFill>
                <a:latin typeface="Georgia" pitchFamily="18" charset="0"/>
              </a:rPr>
              <a:t>Ipotesi</a:t>
            </a:r>
            <a:endParaRPr lang="it-IT" sz="4800" b="1" dirty="0">
              <a:solidFill>
                <a:schemeClr val="accent2"/>
              </a:solidFill>
              <a:latin typeface="Georgia" pitchFamily="18" charset="0"/>
            </a:endParaRPr>
          </a:p>
        </p:txBody>
      </p:sp>
      <p:sp>
        <p:nvSpPr>
          <p:cNvPr id="43" name="CasellaDiTesto 42"/>
          <p:cNvSpPr txBox="1"/>
          <p:nvPr/>
        </p:nvSpPr>
        <p:spPr>
          <a:xfrm>
            <a:off x="3042643" y="10171014"/>
            <a:ext cx="25634848" cy="2308324"/>
          </a:xfrm>
          <a:prstGeom prst="rect">
            <a:avLst/>
          </a:prstGeom>
          <a:noFill/>
        </p:spPr>
        <p:txBody>
          <a:bodyPr wrap="square" rtlCol="0">
            <a:spAutoFit/>
          </a:bodyPr>
          <a:lstStyle/>
          <a:p>
            <a:pPr lvl="0"/>
            <a:r>
              <a:rPr lang="it-IT" dirty="0" smtClean="0"/>
              <a:t>1)Se nella letteratura il rischio è stato correlato al controllo percepito sull’ambiente e sul rischio stesso, si può ipotizzare che esso sia correlato al controllo percepito sul comportamento specifico che può avere come effetto la riduzione del rischio stesso. Una maggiore padronanza sulla raccolta differenziata vista come soluzione del problema rifiuti, si dovrebbe accompagnare ad una minore percezione del rischio. Il rischio dovrebbe inoltre essere correlato positivamente alla sfiducia nelle istituzioni. </a:t>
            </a:r>
          </a:p>
          <a:p>
            <a:pPr lvl="0"/>
            <a:r>
              <a:rPr lang="it-IT" dirty="0" smtClean="0"/>
              <a:t>2) L’intenzione è correlata positivamente al controllo percepito comportamentale in accordo con </a:t>
            </a:r>
            <a:r>
              <a:rPr lang="it-IT" dirty="0" err="1" smtClean="0"/>
              <a:t>Carrus</a:t>
            </a:r>
            <a:r>
              <a:rPr lang="it-IT" dirty="0" smtClean="0"/>
              <a:t> </a:t>
            </a:r>
            <a:r>
              <a:rPr lang="it-IT" dirty="0" err="1" smtClean="0"/>
              <a:t>et</a:t>
            </a:r>
            <a:r>
              <a:rPr lang="it-IT" dirty="0" smtClean="0"/>
              <a:t> al. (2008). </a:t>
            </a:r>
          </a:p>
          <a:p>
            <a:pPr lvl="0"/>
            <a:r>
              <a:rPr lang="it-IT" dirty="0" smtClean="0"/>
              <a:t>3) Il comportamento ecologico è correlato positivamente all’intenzione, </a:t>
            </a:r>
            <a:r>
              <a:rPr lang="it-IT" dirty="0" err="1" smtClean="0"/>
              <a:t>poichè</a:t>
            </a:r>
            <a:r>
              <a:rPr lang="it-IT" dirty="0" smtClean="0"/>
              <a:t> sappiamo dalla teoria del comportamento pianificato essere uno dei migliori </a:t>
            </a:r>
            <a:r>
              <a:rPr lang="it-IT" dirty="0" err="1" smtClean="0"/>
              <a:t>predittori</a:t>
            </a:r>
            <a:r>
              <a:rPr lang="it-IT" dirty="0" smtClean="0"/>
              <a:t> del comportamento.</a:t>
            </a:r>
          </a:p>
          <a:p>
            <a:pPr lvl="0"/>
            <a:r>
              <a:rPr lang="it-IT" dirty="0" smtClean="0"/>
              <a:t>4) Esiste una correlazione negativa tra sfiducia nei cittadini e nelle istituzioni politiche da un lato ed intenzione e comportamento ecologico dall’altro. Se vediamo la raccolta differenziata come un comportamento cooperativo, esso dovrebbe essere influenzato dalla sfiducia. </a:t>
            </a:r>
          </a:p>
          <a:p>
            <a:pPr lvl="0"/>
            <a:r>
              <a:rPr lang="it-IT" dirty="0" smtClean="0"/>
              <a:t>5) L’efficacia </a:t>
            </a:r>
            <a:r>
              <a:rPr lang="it-IT" dirty="0" smtClean="0"/>
              <a:t>del comportamento è </a:t>
            </a:r>
            <a:r>
              <a:rPr lang="it-IT" dirty="0" smtClean="0"/>
              <a:t>correlata anch’essa negativamente alla sfiducia nei cittadini e nelle istituzioni, oltre che al comportamento ecologico.</a:t>
            </a:r>
          </a:p>
          <a:p>
            <a:endParaRPr lang="it-IT" dirty="0"/>
          </a:p>
        </p:txBody>
      </p:sp>
      <p:sp>
        <p:nvSpPr>
          <p:cNvPr id="3076" name="Rectangle 4"/>
          <p:cNvSpPr>
            <a:spLocks noChangeArrowheads="1"/>
          </p:cNvSpPr>
          <p:nvPr/>
        </p:nvSpPr>
        <p:spPr bwMode="auto">
          <a:xfrm>
            <a:off x="2682603" y="13555390"/>
            <a:ext cx="9289032"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Sono</a:t>
            </a:r>
            <a:r>
              <a:rPr kumimoji="0" lang="it-IT" sz="1400" b="0" i="0" u="none" strike="noStrike" cap="none" normalizeH="0" dirty="0" smtClean="0">
                <a:ln>
                  <a:noFill/>
                </a:ln>
                <a:solidFill>
                  <a:schemeClr val="tx1"/>
                </a:solidFill>
                <a:effectLst/>
                <a:latin typeface="Arial" pitchFamily="34" charset="0"/>
                <a:ea typeface="Calibri" pitchFamily="34" charset="0"/>
                <a:cs typeface="Times New Roman" pitchFamily="18" charset="0"/>
              </a:rPr>
              <a:t> stati  somministrati 108 questionari alla quasi totalità delle famiglie residenti nel Parco (80%).  Sono stati organizzati con i condomini incontri di presentazione della ricerca e del progetto della raccolta differenziata, </a:t>
            </a:r>
            <a:r>
              <a:rPr kumimoji="0" lang="it-IT" sz="1400" b="0" i="0" u="none" strike="noStrike" cap="none" normalizeH="0" dirty="0" err="1" smtClean="0">
                <a:ln>
                  <a:noFill/>
                </a:ln>
                <a:solidFill>
                  <a:schemeClr val="tx1"/>
                </a:solidFill>
                <a:effectLst/>
                <a:latin typeface="Arial" pitchFamily="34" charset="0"/>
                <a:ea typeface="Calibri" pitchFamily="34" charset="0"/>
                <a:cs typeface="Times New Roman" pitchFamily="18" charset="0"/>
              </a:rPr>
              <a:t>dopodichè</a:t>
            </a:r>
            <a:r>
              <a:rPr kumimoji="0" lang="it-IT" sz="1400" b="0" i="0" u="none" strike="noStrike" cap="none" normalizeH="0" dirty="0" smtClean="0">
                <a:ln>
                  <a:noFill/>
                </a:ln>
                <a:solidFill>
                  <a:schemeClr val="tx1"/>
                </a:solidFill>
                <a:effectLst/>
                <a:latin typeface="Arial" pitchFamily="34" charset="0"/>
                <a:ea typeface="Calibri" pitchFamily="34" charset="0"/>
                <a:cs typeface="Times New Roman" pitchFamily="18" charset="0"/>
              </a:rPr>
              <a:t> si è proceduti alla somministrazione “porta a porta” dei questionari.  </a:t>
            </a:r>
            <a:endParaRPr lang="it-IT" sz="1400" baseline="0" dirty="0" smtClean="0">
              <a:latin typeface="Arial" pitchFamily="34" charset="0"/>
              <a:ea typeface="Calibri" pitchFamily="34" charset="0"/>
              <a:cs typeface="Times New Roman" pitchFamily="18" charset="0"/>
            </a:endParaRPr>
          </a:p>
          <a:p>
            <a:pPr lvl="0" algn="just" eaLnBrk="1" hangingPunct="1"/>
            <a:r>
              <a:rPr kumimoji="0" lang="it-IT" sz="1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Il  campione è composto dal 55,2% da donne, di età compresa maggiormente tra i 35 e i 49 anni</a:t>
            </a:r>
            <a:r>
              <a:rPr kumimoji="0" lang="it-IT" sz="1400" b="0" i="0" u="none" strike="noStrike" cap="none" normalizeH="0" dirty="0" smtClean="0">
                <a:ln>
                  <a:noFill/>
                </a:ln>
                <a:solidFill>
                  <a:schemeClr val="tx1"/>
                </a:solidFill>
                <a:effectLst/>
                <a:latin typeface="Arial" pitchFamily="34" charset="0"/>
                <a:ea typeface="Calibri" pitchFamily="34" charset="0"/>
                <a:cs typeface="Times New Roman" pitchFamily="18" charset="0"/>
              </a:rPr>
              <a:t> </a:t>
            </a:r>
            <a:r>
              <a:rPr lang="it-IT" sz="1400" dirty="0" smtClean="0">
                <a:latin typeface="Arial" pitchFamily="34" charset="0"/>
                <a:ea typeface="Calibri" pitchFamily="34" charset="0"/>
                <a:cs typeface="Times New Roman" pitchFamily="18" charset="0"/>
              </a:rPr>
              <a:t>e possiede nel 55,6% dei casi un livello di istruzione superiore e oltre, mentre nel 40,7% dei casi un livello di scuola elementare e media. Per le variabili età, sesso, anni di residenza ed istruzione, quindi il campione risulta abbastanza bilanciato. La maggior parte di essi (27,7%)</a:t>
            </a:r>
            <a:r>
              <a:rPr kumimoji="0" lang="it-IT" sz="1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risiede</a:t>
            </a:r>
            <a:r>
              <a:rPr kumimoji="0" lang="it-IT" sz="1400" b="0" i="0" u="none" strike="noStrike" cap="none" normalizeH="0" dirty="0" smtClean="0">
                <a:ln>
                  <a:noFill/>
                </a:ln>
                <a:solidFill>
                  <a:schemeClr val="tx1"/>
                </a:solidFill>
                <a:effectLst/>
                <a:latin typeface="Arial" pitchFamily="34" charset="0"/>
                <a:ea typeface="Calibri" pitchFamily="34" charset="0"/>
                <a:cs typeface="Times New Roman" pitchFamily="18" charset="0"/>
              </a:rPr>
              <a:t> </a:t>
            </a:r>
            <a:r>
              <a:rPr kumimoji="0" lang="it-IT" sz="1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dai 34 ai 44 anni in città.</a:t>
            </a:r>
            <a:r>
              <a:rPr kumimoji="0" lang="it-IT" sz="1400" b="0" i="0" u="none" strike="noStrike" cap="none" normalizeH="0" dirty="0" smtClean="0">
                <a:ln>
                  <a:noFill/>
                </a:ln>
                <a:solidFill>
                  <a:schemeClr val="tx1"/>
                </a:solidFill>
                <a:effectLst/>
                <a:latin typeface="Arial" pitchFamily="34" charset="0"/>
                <a:ea typeface="Calibri" pitchFamily="34" charset="0"/>
                <a:cs typeface="Times New Roman" pitchFamily="18" charset="0"/>
              </a:rPr>
              <a:t> </a:t>
            </a:r>
            <a:r>
              <a:rPr kumimoji="0" lang="it-IT" sz="1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Nel 71% dei casi, ci sono bambini e ragazzi che vivono ancora in casa. La maggioranza dei soggetti non appartiene ad alcun gruppo (66,7%), l’8,6% appartiene a Partiti, il 7,6% ad Associazioni sportive, il 6,7% ad associazioni di volontariato sociale, e solo l’1,8% a gruppi/associazioni religiose. </a:t>
            </a:r>
            <a:endParaRPr kumimoji="0" lang="it-IT" sz="14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L’86% delle persone si dichiara disponibile ad eventuali incontri sul tema dei rifiuti, di cui il 67,4% preferirebbe che avvenisse di pomeriggio. </a:t>
            </a:r>
            <a:endParaRPr kumimoji="0" lang="it-IT" sz="1400" b="0" i="0" u="none" strike="noStrike" cap="none" normalizeH="0" baseline="0" dirty="0" smtClean="0">
              <a:ln>
                <a:noFill/>
              </a:ln>
              <a:solidFill>
                <a:schemeClr val="tx1"/>
              </a:solidFill>
              <a:effectLst/>
              <a:latin typeface="Arial" pitchFamily="34" charset="0"/>
            </a:endParaRPr>
          </a:p>
        </p:txBody>
      </p:sp>
      <p:sp>
        <p:nvSpPr>
          <p:cNvPr id="3077" name="Rectangle 5"/>
          <p:cNvSpPr>
            <a:spLocks noChangeArrowheads="1"/>
          </p:cNvSpPr>
          <p:nvPr/>
        </p:nvSpPr>
        <p:spPr bwMode="auto">
          <a:xfrm>
            <a:off x="15356011" y="19676070"/>
            <a:ext cx="11161240" cy="54014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it-IT" sz="1100" dirty="0" smtClean="0">
              <a:latin typeface="Arial" pitchFamily="34"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Sono state calcolate le α di </a:t>
            </a:r>
            <a:r>
              <a:rPr kumimoji="0" lang="it-IT" sz="11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Cronbach</a:t>
            </a:r>
            <a:r>
              <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e per alcune scale è stata eseguita l’analisi delle corrispondenze multiple. Per le scale del comportamento ecologico e del cinismo, già usate in letteratura, sono state fatte le analisi fattoriali confermative che tuttavia non hanno dato ottimi risultati, pertanto si è provveduto anche per esse ad un’analisi esplorativa. Gli item sono stati ridotti fino</a:t>
            </a:r>
            <a:r>
              <a:rPr kumimoji="0" lang="it-IT" sz="1100" b="0" i="0" u="none" strike="noStrike" cap="none" normalizeH="0" dirty="0" smtClean="0">
                <a:ln>
                  <a:noFill/>
                </a:ln>
                <a:solidFill>
                  <a:schemeClr val="tx1"/>
                </a:solidFill>
                <a:effectLst/>
                <a:latin typeface="Arial" pitchFamily="34" charset="0"/>
                <a:ea typeface="Calibri" pitchFamily="34" charset="0"/>
                <a:cs typeface="Times New Roman" pitchFamily="18" charset="0"/>
              </a:rPr>
              <a:t> ad ottenere una scala con la migliore attendibilità possibile.</a:t>
            </a:r>
            <a:endPar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100" b="0" i="0" u="sng" strike="noStrike" cap="none" normalizeH="0" baseline="0" dirty="0" smtClean="0">
                <a:ln>
                  <a:noFill/>
                </a:ln>
                <a:solidFill>
                  <a:schemeClr val="tx1"/>
                </a:solidFill>
                <a:effectLst/>
                <a:latin typeface="Arial" pitchFamily="34" charset="0"/>
                <a:ea typeface="Calibri" pitchFamily="34" charset="0"/>
                <a:cs typeface="Times New Roman" pitchFamily="18" charset="0"/>
              </a:rPr>
              <a:t>Conoscenza soggettiva</a:t>
            </a:r>
            <a:r>
              <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3 Item, </a:t>
            </a:r>
            <a:r>
              <a:rPr kumimoji="0" lang="it-IT" sz="11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α=</a:t>
            </a:r>
            <a:r>
              <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.74; </a:t>
            </a:r>
            <a:r>
              <a:rPr kumimoji="0" lang="it-IT" sz="1100" b="0" i="0" u="sng" strike="noStrike" cap="none" normalizeH="0" baseline="0" dirty="0" smtClean="0">
                <a:ln>
                  <a:noFill/>
                </a:ln>
                <a:solidFill>
                  <a:schemeClr val="tx1"/>
                </a:solidFill>
                <a:effectLst/>
                <a:latin typeface="Arial" pitchFamily="34" charset="0"/>
                <a:ea typeface="Calibri" pitchFamily="34" charset="0"/>
                <a:cs typeface="Times New Roman" pitchFamily="18" charset="0"/>
              </a:rPr>
              <a:t>Comportamento ecologico</a:t>
            </a:r>
            <a:r>
              <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item ridotti da 16 a 9, </a:t>
            </a:r>
            <a:r>
              <a:rPr kumimoji="0" lang="it-IT" sz="11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α=</a:t>
            </a:r>
            <a:r>
              <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.70; </a:t>
            </a:r>
            <a:r>
              <a:rPr kumimoji="0" lang="it-IT" sz="1100" b="0" i="0" u="sng" strike="noStrike" cap="none" normalizeH="0" baseline="0" dirty="0" smtClean="0">
                <a:ln>
                  <a:noFill/>
                </a:ln>
                <a:solidFill>
                  <a:schemeClr val="tx1"/>
                </a:solidFill>
                <a:effectLst/>
                <a:latin typeface="Arial" pitchFamily="34" charset="0"/>
                <a:ea typeface="Calibri" pitchFamily="34" charset="0"/>
                <a:cs typeface="Times New Roman" pitchFamily="18" charset="0"/>
              </a:rPr>
              <a:t>Sfiducia </a:t>
            </a:r>
            <a:r>
              <a:rPr lang="it-IT" sz="1100" u="sng" dirty="0" smtClean="0">
                <a:latin typeface="Arial" pitchFamily="34" charset="0"/>
                <a:ea typeface="Calibri" pitchFamily="34" charset="0"/>
                <a:cs typeface="Times New Roman" pitchFamily="18" charset="0"/>
              </a:rPr>
              <a:t>nelle istituzioni/</a:t>
            </a:r>
            <a:r>
              <a:rPr kumimoji="0" lang="it-IT" sz="1100" b="0" i="0" u="sng" strike="noStrike" cap="none" normalizeH="0" baseline="0" dirty="0" smtClean="0">
                <a:ln>
                  <a:noFill/>
                </a:ln>
                <a:solidFill>
                  <a:schemeClr val="tx1"/>
                </a:solidFill>
                <a:effectLst/>
                <a:latin typeface="Arial" pitchFamily="34" charset="0"/>
                <a:ea typeface="Calibri" pitchFamily="34" charset="0"/>
                <a:cs typeface="Times New Roman" pitchFamily="18" charset="0"/>
              </a:rPr>
              <a:t>Cinismo</a:t>
            </a:r>
            <a:r>
              <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item ridotti da 10 a 6, </a:t>
            </a:r>
            <a:r>
              <a:rPr kumimoji="0" lang="it-IT" sz="11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α=</a:t>
            </a:r>
            <a:r>
              <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.83;  </a:t>
            </a:r>
            <a:r>
              <a:rPr kumimoji="0" lang="it-IT" sz="1100" b="0" i="0" u="sng" strike="noStrike" cap="none" normalizeH="0" baseline="0" dirty="0" smtClean="0">
                <a:ln>
                  <a:noFill/>
                </a:ln>
                <a:solidFill>
                  <a:schemeClr val="tx1"/>
                </a:solidFill>
                <a:effectLst/>
                <a:latin typeface="Arial" pitchFamily="34" charset="0"/>
                <a:ea typeface="Calibri" pitchFamily="34" charset="0"/>
                <a:cs typeface="Times New Roman" pitchFamily="18" charset="0"/>
              </a:rPr>
              <a:t>Percezione del rischio</a:t>
            </a:r>
            <a:r>
              <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item ridotti da 9 a 6, </a:t>
            </a:r>
            <a:r>
              <a:rPr kumimoji="0" lang="it-IT" sz="11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α=</a:t>
            </a:r>
            <a:r>
              <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.93; </a:t>
            </a:r>
            <a:r>
              <a:rPr kumimoji="0" lang="it-IT" sz="1100" b="0" i="0" u="sng" strike="noStrike" cap="none" normalizeH="0" baseline="0" dirty="0" smtClean="0">
                <a:ln>
                  <a:noFill/>
                </a:ln>
                <a:solidFill>
                  <a:schemeClr val="tx1"/>
                </a:solidFill>
                <a:effectLst/>
                <a:latin typeface="Arial" pitchFamily="34" charset="0"/>
                <a:ea typeface="Calibri" pitchFamily="34" charset="0"/>
                <a:cs typeface="Times New Roman" pitchFamily="18" charset="0"/>
              </a:rPr>
              <a:t>Sfiducia nei cittadini</a:t>
            </a:r>
            <a:r>
              <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:3  item, </a:t>
            </a:r>
            <a:r>
              <a:rPr kumimoji="0" lang="it-IT" sz="11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α=</a:t>
            </a:r>
            <a:r>
              <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.71 .</a:t>
            </a:r>
            <a:endParaRPr kumimoji="0" lang="it-IT" sz="2900" b="0" i="0" u="none" strike="noStrike" cap="none" normalizeH="0" baseline="0" dirty="0" smtClean="0">
              <a:ln>
                <a:noFill/>
              </a:ln>
              <a:solidFill>
                <a:schemeClr val="tx1"/>
              </a:solidFill>
              <a:effectLst/>
              <a:latin typeface="Arial" pitchFamily="34" charset="0"/>
            </a:endParaRPr>
          </a:p>
          <a:p>
            <a:pPr lvl="0" algn="just"/>
            <a:r>
              <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Le analisi delle corrispondenze per la scala della percezione del rischio, hanno confermato l’</a:t>
            </a:r>
            <a:r>
              <a:rPr kumimoji="0" lang="it-IT" sz="11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unidimensionalità</a:t>
            </a:r>
            <a:r>
              <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la prima componente spiega infatti il 76,28% con </a:t>
            </a:r>
            <a:r>
              <a:rPr kumimoji="0" lang="it-IT" sz="11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autovalore</a:t>
            </a:r>
            <a:r>
              <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pari a 4.5; per la scala del comportamento ecologico le componenti estratte sono state 2, </a:t>
            </a:r>
            <a:r>
              <a:rPr lang="it-IT" sz="1100" dirty="0" smtClean="0">
                <a:latin typeface="Arial" pitchFamily="34" charset="0"/>
                <a:ea typeface="Calibri" pitchFamily="34" charset="0"/>
                <a:cs typeface="Times New Roman" pitchFamily="18" charset="0"/>
              </a:rPr>
              <a:t>con autovalore=2.73; 1.30, che spiegano entrambe il 44,8% di varianza. Sulla prima che chiamiamo riciclo e comunicazione, saturano sia i comportamenti di riciclo che di ricerca e diffusione delle informazioni ambientali, sulla seconda </a:t>
            </a:r>
            <a:r>
              <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saturano solo alcuni comportamenti </a:t>
            </a:r>
            <a:r>
              <a:rPr kumimoji="0" lang="it-IT" sz="1100" b="0" i="0" u="none" strike="noStrike" cap="none" normalizeH="0" dirty="0" smtClean="0">
                <a:ln>
                  <a:noFill/>
                </a:ln>
                <a:solidFill>
                  <a:schemeClr val="tx1"/>
                </a:solidFill>
                <a:effectLst/>
                <a:latin typeface="Arial" pitchFamily="34" charset="0"/>
                <a:ea typeface="Calibri" pitchFamily="34" charset="0"/>
                <a:cs typeface="Times New Roman" pitchFamily="18" charset="0"/>
              </a:rPr>
              <a:t> di riciclo, </a:t>
            </a:r>
            <a:r>
              <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 non quelli</a:t>
            </a:r>
            <a:r>
              <a:rPr kumimoji="0" lang="it-IT" sz="1100" b="0" i="0" u="none" strike="noStrike" cap="none" normalizeH="0" dirty="0" smtClean="0">
                <a:ln>
                  <a:noFill/>
                </a:ln>
                <a:solidFill>
                  <a:schemeClr val="tx1"/>
                </a:solidFill>
                <a:effectLst/>
                <a:latin typeface="Arial" pitchFamily="34" charset="0"/>
                <a:ea typeface="Calibri" pitchFamily="34" charset="0"/>
                <a:cs typeface="Times New Roman" pitchFamily="18" charset="0"/>
              </a:rPr>
              <a:t> di </a:t>
            </a:r>
            <a:r>
              <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comunicazione.</a:t>
            </a:r>
            <a:r>
              <a:rPr kumimoji="0" lang="it-IT" sz="1100" b="0" i="0" u="none" strike="noStrike" cap="none" normalizeH="0" dirty="0" smtClean="0">
                <a:ln>
                  <a:noFill/>
                </a:ln>
                <a:solidFill>
                  <a:schemeClr val="tx1"/>
                </a:solidFill>
                <a:effectLst/>
                <a:latin typeface="Arial" pitchFamily="34" charset="0"/>
                <a:ea typeface="Calibri" pitchFamily="34" charset="0"/>
                <a:cs typeface="Times New Roman" pitchFamily="18" charset="0"/>
              </a:rPr>
              <a:t> P</a:t>
            </a:r>
            <a:r>
              <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er la scala del cinismo invece la componente estratta è unica con autovalore=3.3, che spiega il 56% di varianza. </a:t>
            </a:r>
            <a:endParaRPr kumimoji="0" lang="it-IT" sz="2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it-IT" sz="2000" b="1" dirty="0" smtClean="0">
              <a:solidFill>
                <a:schemeClr val="accent2"/>
              </a:solidFill>
              <a:latin typeface="Georgia"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it-IT" sz="1100" dirty="0" smtClean="0">
              <a:latin typeface="Arial" pitchFamily="34" charset="0"/>
              <a:ea typeface="Calibri" pitchFamily="34" charset="0"/>
              <a:cs typeface="Times New Roman" pitchFamily="18" charset="0"/>
            </a:endParaRPr>
          </a:p>
          <a:p>
            <a:pPr marL="0" marR="0" lvl="0" indent="0" algn="just" defTabSz="914400" latinLnBrk="0">
              <a:lnSpc>
                <a:spcPct val="100000"/>
              </a:lnSpc>
              <a:buClrTx/>
              <a:buSzTx/>
              <a:buFontTx/>
              <a:buNone/>
              <a:tabLst/>
            </a:pPr>
            <a:r>
              <a:rPr lang="it-IT" sz="1400" dirty="0" smtClean="0"/>
              <a:t>La variabile sesso non ha effetti significativi mentre hanno effetti la variabile età, istruzione ed anni di residenza. In particolare si osserva un effetto significativo  dell’istruzione sulla conoscenza soggettiva (La media di chi ha un diploma o una laurea è 4,6, d.s.= 1.2 mentre quella di chi ha una licenza elementare o media è 3,9, d.s=1.7 ; F=5,6 </a:t>
            </a:r>
            <a:r>
              <a:rPr lang="it-IT" sz="1400" dirty="0" err="1" smtClean="0"/>
              <a:t>p=</a:t>
            </a:r>
            <a:r>
              <a:rPr lang="it-IT" sz="1400" dirty="0" smtClean="0"/>
              <a:t>.01) . Questo sembrerebbe indicare che le persone più istruite pensano di sapere di più rispetto ai rifiuti, ma a questa conoscenza soggettiva non corrisponde poi necessariamente una conoscenza effettiva. La conoscenza soggettiva di chi risponde falso alle due domande infatti non differisce in modo significativo da chi risponde invece vero (</a:t>
            </a:r>
            <a:r>
              <a:rPr lang="it-IT" sz="1400" dirty="0" err="1" smtClean="0"/>
              <a:t>F=</a:t>
            </a:r>
            <a:r>
              <a:rPr lang="it-IT" sz="1400" dirty="0" smtClean="0"/>
              <a:t>.04; </a:t>
            </a:r>
            <a:r>
              <a:rPr lang="it-IT" sz="1400" dirty="0" err="1" smtClean="0"/>
              <a:t>p=</a:t>
            </a:r>
            <a:r>
              <a:rPr lang="it-IT" sz="1400" dirty="0" smtClean="0"/>
              <a:t>.83; </a:t>
            </a:r>
            <a:r>
              <a:rPr lang="it-IT" sz="1400" dirty="0" err="1" smtClean="0"/>
              <a:t>F=</a:t>
            </a:r>
            <a:r>
              <a:rPr lang="it-IT" sz="1400" dirty="0" smtClean="0"/>
              <a:t>.24; </a:t>
            </a:r>
            <a:r>
              <a:rPr lang="it-IT" sz="1400" dirty="0" err="1" smtClean="0"/>
              <a:t>p=</a:t>
            </a:r>
            <a:r>
              <a:rPr lang="it-IT" sz="1400" dirty="0" smtClean="0"/>
              <a:t>.61).  Le persone che invece rispondono mostrando di sapere cos’è un impianto di compostaggio (item 50),  sono anche quelle che poi adottano maggiormente un comportamento ecologico (F=15 , </a:t>
            </a:r>
            <a:r>
              <a:rPr lang="it-IT" sz="1400" dirty="0" err="1" smtClean="0"/>
              <a:t>p=</a:t>
            </a:r>
            <a:r>
              <a:rPr lang="it-IT" sz="1400" dirty="0" smtClean="0"/>
              <a:t>.00).  Tale differenza tra la conoscenza soggettiva ed effettiva conferma quanto detto da Martin, </a:t>
            </a:r>
            <a:r>
              <a:rPr lang="it-IT" sz="1400" dirty="0" err="1" smtClean="0"/>
              <a:t>Martin</a:t>
            </a:r>
            <a:r>
              <a:rPr lang="it-IT" sz="1400" dirty="0" smtClean="0"/>
              <a:t>, </a:t>
            </a:r>
            <a:r>
              <a:rPr lang="it-IT" sz="1400" dirty="0" err="1" smtClean="0"/>
              <a:t>Kent</a:t>
            </a:r>
            <a:r>
              <a:rPr lang="it-IT" sz="1400" dirty="0" smtClean="0"/>
              <a:t> (2009) sulla necessità di studiare le due dimensioni differenti della conoscenza.</a:t>
            </a:r>
          </a:p>
          <a:p>
            <a:pPr marL="0" marR="0" lvl="0" indent="0" algn="just" defTabSz="914400" latinLnBrk="0">
              <a:lnSpc>
                <a:spcPct val="100000"/>
              </a:lnSpc>
              <a:buClrTx/>
              <a:buSzTx/>
              <a:buFontTx/>
              <a:buNone/>
              <a:tabLst/>
            </a:pPr>
            <a:r>
              <a:rPr lang="it-IT" sz="1400" dirty="0" smtClean="0"/>
              <a:t>La variabile età ed anni di residenza hanno effetti sul comportamento ecologico (</a:t>
            </a:r>
            <a:r>
              <a:rPr lang="it-IT" sz="1400" dirty="0" err="1" smtClean="0"/>
              <a:t>F=</a:t>
            </a:r>
            <a:r>
              <a:rPr lang="it-IT" sz="1400" dirty="0" smtClean="0"/>
              <a:t> 4,5, </a:t>
            </a:r>
            <a:r>
              <a:rPr lang="it-IT" sz="1400" dirty="0" err="1" smtClean="0"/>
              <a:t>p=</a:t>
            </a:r>
            <a:r>
              <a:rPr lang="it-IT" sz="1400" dirty="0" smtClean="0"/>
              <a:t>. 005; F=3,74, </a:t>
            </a:r>
            <a:r>
              <a:rPr lang="it-IT" sz="1400" dirty="0" err="1" smtClean="0"/>
              <a:t>p=</a:t>
            </a:r>
            <a:r>
              <a:rPr lang="it-IT" sz="1400" dirty="0" smtClean="0"/>
              <a:t>.01). Le persone che hanno dai 19 ai 33 anni (</a:t>
            </a:r>
            <a:r>
              <a:rPr lang="it-IT" sz="1400" dirty="0" err="1" smtClean="0"/>
              <a:t>media=</a:t>
            </a:r>
            <a:r>
              <a:rPr lang="it-IT" sz="1400" dirty="0" smtClean="0"/>
              <a:t> .49; d.s=.23) mostrano comportamenti meno ecologici delle persone che hanno dai 58 agli 82 anni (</a:t>
            </a:r>
            <a:r>
              <a:rPr lang="it-IT" sz="1400" dirty="0" err="1" smtClean="0"/>
              <a:t>media=</a:t>
            </a:r>
            <a:r>
              <a:rPr lang="it-IT" sz="1400" dirty="0" smtClean="0"/>
              <a:t>.73; d.s=.20). Così come le persone che risiedono da più tempo, in particolare dai 35 a 49 anni, hanno una media significativamente superiore (</a:t>
            </a:r>
            <a:r>
              <a:rPr lang="it-IT" sz="1400" dirty="0" err="1" smtClean="0"/>
              <a:t>media=</a:t>
            </a:r>
            <a:r>
              <a:rPr lang="it-IT" sz="1400" dirty="0" smtClean="0"/>
              <a:t> 0.72; d.s= .29) a quella delle persone che risiedono dai 21 ai 34 (</a:t>
            </a:r>
            <a:r>
              <a:rPr lang="it-IT" sz="1400" dirty="0" err="1" smtClean="0"/>
              <a:t>media=</a:t>
            </a:r>
            <a:r>
              <a:rPr lang="it-IT" sz="1400" dirty="0" smtClean="0"/>
              <a:t>.50; d.s.= 17).  Quindi chi è più giovane e risiede da meno tempo in città, adotta meno comportamenti ecologici.</a:t>
            </a:r>
          </a:p>
        </p:txBody>
      </p:sp>
      <p:sp>
        <p:nvSpPr>
          <p:cNvPr id="50" name="CasellaDiTesto 49"/>
          <p:cNvSpPr txBox="1"/>
          <p:nvPr/>
        </p:nvSpPr>
        <p:spPr>
          <a:xfrm>
            <a:off x="8083203" y="19532054"/>
            <a:ext cx="6624736" cy="5847755"/>
          </a:xfrm>
          <a:prstGeom prst="rect">
            <a:avLst/>
          </a:prstGeom>
          <a:noFill/>
        </p:spPr>
        <p:txBody>
          <a:bodyPr wrap="square" rtlCol="0">
            <a:spAutoFit/>
          </a:bodyPr>
          <a:lstStyle/>
          <a:p>
            <a:pPr lvl="0" algn="just"/>
            <a:r>
              <a:rPr lang="it-IT" sz="1400" dirty="0" smtClean="0"/>
              <a:t>Per la variabile conoscenza effettiva, espressa in due domande, si osserva una discordanza nelle risposte alle 2 domande. La conoscenza dell’esistenza delle discariche non appare connessa a quella relativa al trattamento dei rifiuti. Rispetto alla prima, infatti si evidenzia che ben il 61,1% del campione non sa che già esistono discariche sul suo territorio, sebbene una di queste sia molto vicina alla propria residenza. Il 56,5% invece sa a cosa serve un impianto di compostaggio. Resta tuttavia una buona fetta di popolazione disinformata (43,5%).</a:t>
            </a:r>
          </a:p>
          <a:p>
            <a:pPr lvl="0" algn="just"/>
            <a:r>
              <a:rPr lang="it-IT" sz="1400" dirty="0" smtClean="0"/>
              <a:t>Le descrittive delle variabili cardinali, viste le alte deviazioni standard per molte delle variabili, ci consentono di descrivere solo in modo indicativo il campione. La variabile che risulta avere una media più alta è la percezione del rischio, le persone sentono molto il rischio da discariche di RSU, segue l’intenzione alla raccolta differenziata, sebbene esse siano più che abbastanza sfiduciate e ciniche nei confronti della politica e quasi abbastanza anche nei confronti degli altri cittadini, mostrano un’intenzione nel complesso molto positiva di iniziare la raccolta differenziata, e si dichiarano disponibili anche a mettere a disposizione il loro tempo per la sensibilizzazione di altri cittadini. Essi credono che il loro contributo personale nella differenziata possa risolvere, essere efficace, per il problema dell’emergenza rifiuti più che abbastanza.  </a:t>
            </a:r>
          </a:p>
          <a:p>
            <a:pPr lvl="0" algn="just"/>
            <a:r>
              <a:rPr lang="it-IT" sz="1400" dirty="0" smtClean="0"/>
              <a:t>Essi percepiscano il compito come quasi abbastanza difficoltoso, dato prevedibile considerata anche che è la prima volta che essi si approcciano alla raccolta differenziata, dopo un breve esperimento che naufragò rapidamente.  Il campione  risulta avere un punteggio intermedio su conoscenza soggettiva,  che come abbiamo visto non corrisponde però a quella effettiva, e risulta già adottare alcuni  comportamento ecologici rispondendo positivamente a più della metà degli item della scala. </a:t>
            </a:r>
          </a:p>
          <a:p>
            <a:pPr lvl="0" algn="just"/>
            <a:endParaRPr lang="it-IT" sz="1200" dirty="0" smtClean="0">
              <a:latin typeface="Arial" pitchFamily="34" charset="0"/>
            </a:endParaRPr>
          </a:p>
          <a:p>
            <a:pPr algn="just"/>
            <a:endParaRPr lang="it-IT" sz="1200" dirty="0"/>
          </a:p>
        </p:txBody>
      </p:sp>
      <p:sp>
        <p:nvSpPr>
          <p:cNvPr id="51" name="Text Box 44"/>
          <p:cNvSpPr txBox="1">
            <a:spLocks noChangeArrowheads="1"/>
          </p:cNvSpPr>
          <p:nvPr/>
        </p:nvSpPr>
        <p:spPr bwMode="auto">
          <a:xfrm>
            <a:off x="7795171" y="19172014"/>
            <a:ext cx="5328592" cy="400110"/>
          </a:xfrm>
          <a:prstGeom prst="rect">
            <a:avLst/>
          </a:prstGeom>
          <a:noFill/>
          <a:ln w="9525">
            <a:noFill/>
            <a:miter lim="800000"/>
            <a:headEnd/>
            <a:tailEnd/>
          </a:ln>
        </p:spPr>
        <p:txBody>
          <a:bodyPr wrap="square">
            <a:spAutoFit/>
          </a:bodyPr>
          <a:lstStyle/>
          <a:p>
            <a:pPr algn="ctr">
              <a:spcBef>
                <a:spcPct val="50000"/>
              </a:spcBef>
            </a:pPr>
            <a:r>
              <a:rPr lang="it-IT" sz="2000" b="1" dirty="0" smtClean="0">
                <a:solidFill>
                  <a:schemeClr val="accent2"/>
                </a:solidFill>
                <a:latin typeface="Georgia" pitchFamily="18" charset="0"/>
              </a:rPr>
              <a:t>Statistiche descrittive</a:t>
            </a:r>
            <a:endParaRPr lang="it-IT" sz="2000" b="1" dirty="0">
              <a:solidFill>
                <a:schemeClr val="accent2"/>
              </a:solidFill>
              <a:latin typeface="Georgia" pitchFamily="18" charset="0"/>
            </a:endParaRPr>
          </a:p>
        </p:txBody>
      </p:sp>
      <p:sp>
        <p:nvSpPr>
          <p:cNvPr id="52" name="Text Box 44"/>
          <p:cNvSpPr txBox="1">
            <a:spLocks noChangeArrowheads="1"/>
          </p:cNvSpPr>
          <p:nvPr/>
        </p:nvSpPr>
        <p:spPr bwMode="auto">
          <a:xfrm>
            <a:off x="14635931" y="19676070"/>
            <a:ext cx="5328592" cy="400110"/>
          </a:xfrm>
          <a:prstGeom prst="rect">
            <a:avLst/>
          </a:prstGeom>
          <a:noFill/>
          <a:ln w="9525">
            <a:noFill/>
            <a:miter lim="800000"/>
            <a:headEnd/>
            <a:tailEnd/>
          </a:ln>
        </p:spPr>
        <p:txBody>
          <a:bodyPr wrap="square">
            <a:spAutoFit/>
          </a:bodyPr>
          <a:lstStyle/>
          <a:p>
            <a:pPr algn="ctr">
              <a:spcBef>
                <a:spcPct val="50000"/>
              </a:spcBef>
            </a:pPr>
            <a:r>
              <a:rPr lang="it-IT" sz="2000" b="1" dirty="0" smtClean="0">
                <a:solidFill>
                  <a:schemeClr val="accent2"/>
                </a:solidFill>
                <a:latin typeface="Georgia" pitchFamily="18" charset="0"/>
              </a:rPr>
              <a:t>Attendibilità delle scale</a:t>
            </a:r>
            <a:endParaRPr lang="it-IT" sz="2000" b="1" dirty="0">
              <a:solidFill>
                <a:schemeClr val="accent2"/>
              </a:solidFill>
              <a:latin typeface="Georgia" pitchFamily="18" charset="0"/>
            </a:endParaRPr>
          </a:p>
        </p:txBody>
      </p:sp>
      <p:sp>
        <p:nvSpPr>
          <p:cNvPr id="53" name="Text Box 44"/>
          <p:cNvSpPr txBox="1">
            <a:spLocks noChangeArrowheads="1"/>
          </p:cNvSpPr>
          <p:nvPr/>
        </p:nvSpPr>
        <p:spPr bwMode="auto">
          <a:xfrm>
            <a:off x="15428019" y="21764302"/>
            <a:ext cx="5328592" cy="400110"/>
          </a:xfrm>
          <a:prstGeom prst="rect">
            <a:avLst/>
          </a:prstGeom>
          <a:noFill/>
          <a:ln w="9525">
            <a:noFill/>
            <a:miter lim="800000"/>
            <a:headEnd/>
            <a:tailEnd/>
          </a:ln>
        </p:spPr>
        <p:txBody>
          <a:bodyPr wrap="square">
            <a:spAutoFit/>
          </a:bodyPr>
          <a:lstStyle/>
          <a:p>
            <a:pPr algn="ctr">
              <a:spcBef>
                <a:spcPct val="50000"/>
              </a:spcBef>
            </a:pPr>
            <a:r>
              <a:rPr lang="it-IT" sz="2000" b="1" dirty="0" smtClean="0">
                <a:solidFill>
                  <a:schemeClr val="accent2"/>
                </a:solidFill>
                <a:latin typeface="Georgia" pitchFamily="18" charset="0"/>
              </a:rPr>
              <a:t>Effetti delle variabili demografiche</a:t>
            </a:r>
            <a:endParaRPr lang="it-IT" sz="2000" b="1" dirty="0">
              <a:solidFill>
                <a:schemeClr val="accent2"/>
              </a:solidFill>
              <a:latin typeface="Georgia" pitchFamily="18" charset="0"/>
            </a:endParaRPr>
          </a:p>
        </p:txBody>
      </p:sp>
      <p:sp>
        <p:nvSpPr>
          <p:cNvPr id="54" name="Text Box 44"/>
          <p:cNvSpPr txBox="1">
            <a:spLocks noChangeArrowheads="1"/>
          </p:cNvSpPr>
          <p:nvPr/>
        </p:nvSpPr>
        <p:spPr bwMode="auto">
          <a:xfrm>
            <a:off x="13339787" y="25580726"/>
            <a:ext cx="5328592" cy="400110"/>
          </a:xfrm>
          <a:prstGeom prst="rect">
            <a:avLst/>
          </a:prstGeom>
          <a:noFill/>
          <a:ln w="9525">
            <a:noFill/>
            <a:miter lim="800000"/>
            <a:headEnd/>
            <a:tailEnd/>
          </a:ln>
        </p:spPr>
        <p:txBody>
          <a:bodyPr wrap="square">
            <a:spAutoFit/>
          </a:bodyPr>
          <a:lstStyle/>
          <a:p>
            <a:pPr algn="ctr">
              <a:spcBef>
                <a:spcPct val="50000"/>
              </a:spcBef>
            </a:pPr>
            <a:r>
              <a:rPr lang="it-IT" sz="2000" b="1" dirty="0" smtClean="0">
                <a:solidFill>
                  <a:schemeClr val="accent2"/>
                </a:solidFill>
                <a:latin typeface="Georgia" pitchFamily="18" charset="0"/>
              </a:rPr>
              <a:t>Correlazioni</a:t>
            </a:r>
            <a:endParaRPr lang="it-IT" sz="2000" b="1" dirty="0">
              <a:solidFill>
                <a:schemeClr val="accent2"/>
              </a:solidFill>
              <a:latin typeface="Georgia" pitchFamily="18" charset="0"/>
            </a:endParaRPr>
          </a:p>
        </p:txBody>
      </p:sp>
      <p:sp>
        <p:nvSpPr>
          <p:cNvPr id="41" name="Text Box 1289"/>
          <p:cNvSpPr txBox="1">
            <a:spLocks noChangeArrowheads="1"/>
          </p:cNvSpPr>
          <p:nvPr/>
        </p:nvSpPr>
        <p:spPr bwMode="auto">
          <a:xfrm>
            <a:off x="2394571" y="32061447"/>
            <a:ext cx="24482720" cy="4801314"/>
          </a:xfrm>
          <a:prstGeom prst="rect">
            <a:avLst/>
          </a:prstGeom>
          <a:noFill/>
          <a:ln w="9525">
            <a:noFill/>
            <a:miter lim="800000"/>
            <a:headEnd/>
            <a:tailEnd/>
          </a:ln>
          <a:effectLst/>
        </p:spPr>
        <p:txBody>
          <a:bodyPr wrap="square">
            <a:spAutoFit/>
          </a:bodyPr>
          <a:lstStyle/>
          <a:p>
            <a:pPr algn="just"/>
            <a:r>
              <a:rPr lang="it-IT" dirty="0" smtClean="0"/>
              <a:t>Rispetto alle ipotesi formulate, sono verificate solo in parte la prima e la quinta, totalmente la seconda, non sono verificate la terza e la quarta. Secondo la prima ipotesi, la correlazione tra controllo percepito e rischio, potrebbe far pensare che aumentando il controllo percepito sul comportamento della differenziata, visto come possibile soluzione del problema rifiuti, diminuisce la percezione del rischio. Tale interpretazione è in linea con una data letteratura che vede nella non controllabilità del rischio, l’intensificazione della sua percezione (</a:t>
            </a:r>
            <a:r>
              <a:rPr lang="it-IT" dirty="0" err="1" smtClean="0"/>
              <a:t>Lepesteur</a:t>
            </a:r>
            <a:r>
              <a:rPr lang="it-IT" dirty="0" smtClean="0"/>
              <a:t> </a:t>
            </a:r>
            <a:r>
              <a:rPr lang="it-IT" dirty="0" err="1" smtClean="0"/>
              <a:t>et</a:t>
            </a:r>
            <a:r>
              <a:rPr lang="it-IT" dirty="0" smtClean="0"/>
              <a:t>., 2008; </a:t>
            </a:r>
            <a:r>
              <a:rPr lang="it-IT" dirty="0" err="1" smtClean="0"/>
              <a:t>MacGregor</a:t>
            </a:r>
            <a:r>
              <a:rPr lang="it-IT" dirty="0" smtClean="0"/>
              <a:t> </a:t>
            </a:r>
            <a:r>
              <a:rPr lang="it-IT" dirty="0" err="1" smtClean="0"/>
              <a:t>et</a:t>
            </a:r>
            <a:r>
              <a:rPr lang="it-IT" dirty="0" smtClean="0"/>
              <a:t> al., 2008).  </a:t>
            </a:r>
          </a:p>
          <a:p>
            <a:pPr algn="just"/>
            <a:r>
              <a:rPr lang="it-IT" dirty="0" smtClean="0"/>
              <a:t>Il controllo percepito, come era intuibile, è correlato all’intenzione alla raccolta differenziata, confermando la nostra seconda ipotesi, in linea con la ricerca di </a:t>
            </a:r>
            <a:r>
              <a:rPr lang="it-IT" dirty="0" err="1" smtClean="0"/>
              <a:t>Carrus</a:t>
            </a:r>
            <a:r>
              <a:rPr lang="it-IT" dirty="0" smtClean="0"/>
              <a:t> </a:t>
            </a:r>
            <a:r>
              <a:rPr lang="it-IT" dirty="0" err="1" smtClean="0"/>
              <a:t>et</a:t>
            </a:r>
            <a:r>
              <a:rPr lang="it-IT" dirty="0" smtClean="0"/>
              <a:t> al.(2008). Ciò che non era stato previsto, è che l’intenzione fosse correlata solo al controllo percepito, ed il comportamento ecologico solo alla conoscenza soggettiva. Alla conoscenza soggettiva non corrisponde sempre una conoscenza effettiva, infatti come è stato riscontrato in altre ricerche (</a:t>
            </a:r>
            <a:r>
              <a:rPr lang="it-IT" dirty="0" err="1" smtClean="0"/>
              <a:t>Gerber</a:t>
            </a:r>
            <a:r>
              <a:rPr lang="it-IT" dirty="0" smtClean="0"/>
              <a:t>, &amp; </a:t>
            </a:r>
            <a:r>
              <a:rPr lang="it-IT" dirty="0" err="1" smtClean="0"/>
              <a:t>Neeley</a:t>
            </a:r>
            <a:r>
              <a:rPr lang="it-IT" dirty="0" smtClean="0"/>
              <a:t>, 2005) c’è una scarsa conoscenza dell’ esistenza delle discariche, che i cittadini pensano che non siano presenti già nella propria città. La terza e la quarta ipotesi che prevedevano una correlazione tra intenzione, comportamento e sfiducia nelle istituzioni e nei cittadini, non sono verificate. L’intenzione non è correlata al comportamento ecologico per almeno due motivi. Innanzitutto il comportamento ecologico misurato comprendeva non solo il riciclo, ma anche comportamenti di consumo critico (</a:t>
            </a:r>
            <a:r>
              <a:rPr lang="it-IT" dirty="0" err="1" smtClean="0"/>
              <a:t>es.di</a:t>
            </a:r>
            <a:r>
              <a:rPr lang="it-IT" dirty="0" smtClean="0"/>
              <a:t> materiali riciclabili) e di diffusione dell’informazione ambientale, pertanto non era ristretto alla sola raccolta differenziata. </a:t>
            </a:r>
            <a:r>
              <a:rPr lang="it-IT" dirty="0" smtClean="0"/>
              <a:t>Il secondo motivo per cui si potrebbe spiegare  q</a:t>
            </a:r>
            <a:r>
              <a:rPr lang="it-IT" dirty="0" smtClean="0"/>
              <a:t>uesta </a:t>
            </a:r>
            <a:r>
              <a:rPr lang="it-IT" dirty="0" smtClean="0"/>
              <a:t>assenza di correlazione si spiega con l’idea che alcuni dei comportamenti ecologici esaminati  dipendono più che dall’intenzione personale, dalle pressioni e dagli incentivi esterni, in particolare politici che  sono essenzialmente </a:t>
            </a:r>
            <a:r>
              <a:rPr lang="it-IT" dirty="0" smtClean="0"/>
              <a:t>carenti</a:t>
            </a:r>
            <a:r>
              <a:rPr lang="it-IT" dirty="0" smtClean="0"/>
              <a:t>. </a:t>
            </a:r>
            <a:endParaRPr lang="it-IT" dirty="0" smtClean="0"/>
          </a:p>
          <a:p>
            <a:pPr algn="just"/>
            <a:r>
              <a:rPr lang="it-IT" dirty="0" smtClean="0"/>
              <a:t>La quinta ipotesi risulta verificata nella presenza di una correlazione significativa tra l’efficacia </a:t>
            </a:r>
            <a:r>
              <a:rPr lang="it-IT" dirty="0" smtClean="0"/>
              <a:t>del comportamento, </a:t>
            </a:r>
            <a:r>
              <a:rPr lang="it-IT" dirty="0" smtClean="0"/>
              <a:t>credere cioè che adottare personalmente </a:t>
            </a:r>
            <a:r>
              <a:rPr lang="it-IT" dirty="0" smtClean="0"/>
              <a:t> </a:t>
            </a:r>
            <a:r>
              <a:rPr lang="it-IT" dirty="0" smtClean="0"/>
              <a:t>la raccolta </a:t>
            </a:r>
            <a:r>
              <a:rPr lang="it-IT" dirty="0" smtClean="0"/>
              <a:t>differenziata possa </a:t>
            </a:r>
            <a:r>
              <a:rPr lang="it-IT" dirty="0" smtClean="0"/>
              <a:t>servire alla soluzione del problema e la sfiducia nei cittadini. Dai dati emerge che più c’è sfiducia nei cittadini, nel fatto che essi facciano a loro volta la raccolta differenziata, meno  si crede che fare singolarmente la differenziata possa avere un peso nella soluzione del problema. Questo risultato porta a considerare come la dimensione dell’efficacia del comportamento individuale, che può rientrare </a:t>
            </a:r>
            <a:r>
              <a:rPr lang="it-IT" dirty="0" smtClean="0"/>
              <a:t>a mio avviso a pieno </a:t>
            </a:r>
            <a:r>
              <a:rPr lang="it-IT" dirty="0" smtClean="0"/>
              <a:t>titolo nei criteri della </a:t>
            </a:r>
            <a:r>
              <a:rPr lang="it-IT" b="1" dirty="0" smtClean="0"/>
              <a:t>responsabilità</a:t>
            </a:r>
            <a:r>
              <a:rPr lang="it-IT" dirty="0" smtClean="0"/>
              <a:t>, dipendi fondamentalmente da quanta fiducia sociale esiste, da quanto ci si percepisce soli o si percepisce che gli altri facciano lo stesso, e tale percezione è legata a sua volta a quanto si percepisce la politica vicina o lontana al proprio vantaggio e a quella della comunità (come spiega la correlazione tra sfiducia nei cittadini e cinismo). La sfiducia nelle Istituzioni e nella comunità, d’altra parte, è essa stessa un </a:t>
            </a:r>
            <a:r>
              <a:rPr lang="it-IT" dirty="0" smtClean="0"/>
              <a:t>risultato, </a:t>
            </a:r>
            <a:r>
              <a:rPr lang="it-IT" dirty="0" smtClean="0"/>
              <a:t>come confermano le ricerche di </a:t>
            </a:r>
            <a:r>
              <a:rPr lang="it-IT" dirty="0" err="1" smtClean="0"/>
              <a:t>Edelstein</a:t>
            </a:r>
            <a:r>
              <a:rPr lang="it-IT" dirty="0" smtClean="0"/>
              <a:t> (</a:t>
            </a:r>
            <a:r>
              <a:rPr lang="it-IT" dirty="0" smtClean="0"/>
              <a:t>2004) </a:t>
            </a:r>
            <a:r>
              <a:rPr lang="it-IT" dirty="0" smtClean="0"/>
              <a:t>del vivere in aree contaminate. La sfiducia verticale e quella orizzontale appaiono correlate, </a:t>
            </a:r>
            <a:r>
              <a:rPr lang="it-IT" dirty="0" err="1" smtClean="0"/>
              <a:t>cosicchè</a:t>
            </a:r>
            <a:r>
              <a:rPr lang="it-IT" dirty="0" smtClean="0"/>
              <a:t> riprendendo le parole di Pellegrino </a:t>
            </a:r>
            <a:r>
              <a:rPr lang="it-IT" dirty="0" err="1" smtClean="0"/>
              <a:t>et</a:t>
            </a:r>
            <a:r>
              <a:rPr lang="it-IT" dirty="0" smtClean="0"/>
              <a:t> al. (2009), anche in questo caso sembra che si assisti alla mancanza di un riferimento simbolico gerarchico, che si accompagna ad una mancanza di un riferimento anche orizzontale, e probabilmente, ipotesi che andrebbe verificata, potrebbe essere proprio dalla mancanza del primo che si genera la mancanza del secondo, ponendo in primo piano in Campania la crisi politica come all’origine di quella sociale ed </a:t>
            </a:r>
            <a:r>
              <a:rPr lang="it-IT" dirty="0" smtClean="0"/>
              <a:t>etica. </a:t>
            </a:r>
            <a:endParaRPr lang="en-GB" dirty="0"/>
          </a:p>
        </p:txBody>
      </p:sp>
    </p:spTree>
  </p:cSld>
  <p:clrMapOvr>
    <a:masterClrMapping/>
  </p:clrMapOvr>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1800" b="0" i="0" u="none" strike="noStrike" cap="none" normalizeH="0" baseline="0" smtClean="0">
            <a:ln>
              <a:noFill/>
            </a:ln>
            <a:solidFill>
              <a:schemeClr val="tx1"/>
            </a:solidFill>
            <a:effectLst/>
            <a:latin typeface="Arial" charset="0"/>
          </a:defRPr>
        </a:defPPr>
      </a:lstStyle>
    </a:lnDef>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1789</TotalTime>
  <Words>4136</Words>
  <Application>Microsoft Office PowerPoint</Application>
  <PresentationFormat>Personalizzato</PresentationFormat>
  <Paragraphs>258</Paragraphs>
  <Slides>1</Slides>
  <Notes>1</Notes>
  <HiddenSlides>0</HiddenSlides>
  <MMClips>0</MMClips>
  <ScaleCrop>false</ScaleCrop>
  <HeadingPairs>
    <vt:vector size="4" baseType="variant">
      <vt:variant>
        <vt:lpstr>Tema</vt:lpstr>
      </vt:variant>
      <vt:variant>
        <vt:i4>1</vt:i4>
      </vt:variant>
      <vt:variant>
        <vt:lpstr>Titoli diapositive</vt:lpstr>
      </vt:variant>
      <vt:variant>
        <vt:i4>1</vt:i4>
      </vt:variant>
    </vt:vector>
  </HeadingPairs>
  <TitlesOfParts>
    <vt:vector size="2" baseType="lpstr">
      <vt:lpstr>Struttura predefinita</vt:lpstr>
      <vt:lpstr>Diapositiva 1</vt:lpstr>
    </vt:vector>
  </TitlesOfParts>
  <Company>Università degli Studi di Milano-Bicocca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federica.castellini</dc:creator>
  <cp:lastModifiedBy> </cp:lastModifiedBy>
  <cp:revision>88</cp:revision>
  <dcterms:created xsi:type="dcterms:W3CDTF">2008-05-26T13:59:12Z</dcterms:created>
  <dcterms:modified xsi:type="dcterms:W3CDTF">2011-04-06T20:54:37Z</dcterms:modified>
</cp:coreProperties>
</file>