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90" r:id="rId2"/>
  </p:sldMasterIdLst>
  <p:notesMasterIdLst>
    <p:notesMasterId r:id="rId26"/>
  </p:notesMasterIdLst>
  <p:sldIdLst>
    <p:sldId id="256" r:id="rId3"/>
    <p:sldId id="361" r:id="rId4"/>
    <p:sldId id="364" r:id="rId5"/>
    <p:sldId id="363" r:id="rId6"/>
    <p:sldId id="279" r:id="rId7"/>
    <p:sldId id="365" r:id="rId8"/>
    <p:sldId id="366" r:id="rId9"/>
    <p:sldId id="367" r:id="rId10"/>
    <p:sldId id="369" r:id="rId11"/>
    <p:sldId id="370" r:id="rId12"/>
    <p:sldId id="387" r:id="rId13"/>
    <p:sldId id="386" r:id="rId14"/>
    <p:sldId id="372" r:id="rId15"/>
    <p:sldId id="374" r:id="rId16"/>
    <p:sldId id="368" r:id="rId17"/>
    <p:sldId id="375" r:id="rId18"/>
    <p:sldId id="376" r:id="rId19"/>
    <p:sldId id="377" r:id="rId20"/>
    <p:sldId id="379" r:id="rId21"/>
    <p:sldId id="383" r:id="rId22"/>
    <p:sldId id="388" r:id="rId23"/>
    <p:sldId id="384" r:id="rId24"/>
    <p:sldId id="385" r:id="rId25"/>
  </p:sldIdLst>
  <p:sldSz cx="9144000" cy="6858000" type="screen4x3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06" autoAdjust="0"/>
    <p:restoredTop sz="95455" autoAdjust="0"/>
  </p:normalViewPr>
  <p:slideViewPr>
    <p:cSldViewPr showGuides="1">
      <p:cViewPr>
        <p:scale>
          <a:sx n="100" d="100"/>
          <a:sy n="100" d="100"/>
        </p:scale>
        <p:origin x="72" y="-2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646A67F-1DA6-493F-A5FD-BEC7362871BE}" type="datetimeFigureOut">
              <a:rPr lang="en-US"/>
              <a:pPr/>
              <a:t>1/18/2018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2D68545-7DB3-4584-8F6F-3EA5D0250CC8}" type="slidenum">
              <a:rPr lang="en-US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9039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>
                <a:effectLst/>
                <a:latin typeface="Times New Roman"/>
                <a:ea typeface="Calibri"/>
              </a:rPr>
              <a:t>However, it is acknowledged that the radiation effectiveness is critically determined by the configuration of all the </a:t>
            </a:r>
            <a:r>
              <a:rPr lang="en-US" sz="1200" dirty="0" err="1" smtClean="0">
                <a:effectLst/>
                <a:latin typeface="Times New Roman"/>
                <a:ea typeface="Calibri"/>
              </a:rPr>
              <a:t>ionisation</a:t>
            </a:r>
            <a:r>
              <a:rPr lang="en-US" sz="1200" dirty="0" smtClean="0">
                <a:effectLst/>
                <a:latin typeface="Times New Roman"/>
                <a:ea typeface="Calibri"/>
              </a:rPr>
              <a:t> events caused by primary and secondary particles, that is the ion track structure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68545-7DB3-4584-8F6F-3EA5D0250CC8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5571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40964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B2C40DF-8A83-443F-8F45-09EF9A986DF3}" type="slidenum">
              <a:rPr lang="it-IT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it-IT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39642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400" dirty="0" smtClean="0"/>
              <a:t>Beir2006</a:t>
            </a:r>
            <a:r>
              <a:rPr lang="en-US" sz="6400" baseline="0" dirty="0" smtClean="0"/>
              <a:t> </a:t>
            </a:r>
            <a:r>
              <a:rPr lang="en-US" sz="6600" dirty="0" smtClean="0"/>
              <a:t>Committee on the Biological Effects of </a:t>
            </a:r>
            <a:r>
              <a:rPr lang="en-US" sz="6600" dirty="0" err="1" smtClean="0"/>
              <a:t>lonizing</a:t>
            </a:r>
            <a:r>
              <a:rPr lang="en-US" sz="6600" dirty="0" smtClean="0"/>
              <a:t> Radiation; a committee of the National Research Council of the USA 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400" dirty="0" smtClean="0"/>
              <a:t> All radiation tracks are highly structured on the scale of DNA Spatio-temporally inhomogeneous  energy  deposition  </a:t>
            </a:r>
          </a:p>
          <a:p>
            <a:r>
              <a:rPr lang="en-US" dirty="0" smtClean="0"/>
              <a:t>This is the radiation track video of a 300 MeV 12C6+ ion (LET ∼ 14-15 </a:t>
            </a:r>
            <a:r>
              <a:rPr lang="en-US" dirty="0" err="1" smtClean="0"/>
              <a:t>keV</a:t>
            </a:r>
            <a:r>
              <a:rPr lang="en-US" dirty="0" smtClean="0"/>
              <a:t>/</a:t>
            </a:r>
            <a:r>
              <a:rPr lang="en-US" dirty="0" err="1" smtClean="0"/>
              <a:t>μm</a:t>
            </a:r>
            <a:r>
              <a:rPr lang="en-US" dirty="0" smtClean="0"/>
              <a:t>), from ∼10‐12 to ∼10‐6 s.</a:t>
            </a:r>
          </a:p>
          <a:p>
            <a:r>
              <a:rPr lang="en-US" dirty="0" smtClean="0"/>
              <a:t>The left picture is the 3D track; the right picture is the XZ projection of the same track. Each dot</a:t>
            </a:r>
          </a:p>
          <a:p>
            <a:r>
              <a:rPr lang="en-US" dirty="0" smtClean="0"/>
              <a:t>represents </a:t>
            </a:r>
            <a:r>
              <a:rPr lang="en-US" dirty="0" err="1" smtClean="0"/>
              <a:t>radiolytic</a:t>
            </a:r>
            <a:r>
              <a:rPr lang="en-US" dirty="0" smtClean="0"/>
              <a:t> specie. The changes in color indicate chemical reactions.</a:t>
            </a:r>
            <a:r>
              <a:rPr lang="it-IT" dirty="0" smtClean="0"/>
              <a:t> </a:t>
            </a:r>
            <a:r>
              <a:rPr lang="it-IT" dirty="0" err="1" smtClean="0"/>
              <a:t>Iannick</a:t>
            </a:r>
            <a:r>
              <a:rPr lang="it-IT" dirty="0" smtClean="0"/>
              <a:t> </a:t>
            </a:r>
            <a:r>
              <a:rPr lang="it-IT" dirty="0" err="1" smtClean="0"/>
              <a:t>Plante</a:t>
            </a:r>
            <a:r>
              <a:rPr lang="it-IT" dirty="0" smtClean="0"/>
              <a:t>.</a:t>
            </a:r>
          </a:p>
          <a:p>
            <a:r>
              <a:rPr lang="it-IT" dirty="0" err="1" smtClean="0"/>
              <a:t>Asaithamby</a:t>
            </a:r>
            <a:r>
              <a:rPr lang="it-IT" dirty="0" smtClean="0"/>
              <a:t> et al. 2008 </a:t>
            </a:r>
            <a:r>
              <a:rPr lang="it-IT" dirty="0" err="1" smtClean="0"/>
              <a:t>radiat</a:t>
            </a:r>
            <a:r>
              <a:rPr lang="it-IT" dirty="0" smtClean="0"/>
              <a:t> res </a:t>
            </a:r>
            <a:r>
              <a:rPr lang="it-IT" dirty="0" err="1" smtClean="0"/>
              <a:t>oxygen</a:t>
            </a:r>
            <a:r>
              <a:rPr lang="it-IT" baseline="0" dirty="0" smtClean="0"/>
              <a:t> &amp; </a:t>
            </a:r>
            <a:r>
              <a:rPr lang="it-IT" baseline="0" dirty="0" err="1" smtClean="0"/>
              <a:t>silicon</a:t>
            </a:r>
            <a:r>
              <a:rPr lang="it-IT" baseline="0" dirty="0" smtClean="0"/>
              <a:t> 1GeV/n</a:t>
            </a:r>
            <a:endParaRPr lang="it-IT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6400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6400" dirty="0" smtClean="0"/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41750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altLang="it-IT" dirty="0" smtClean="0"/>
          </a:p>
          <a:p>
            <a:pPr>
              <a:spcBef>
                <a:spcPct val="0"/>
              </a:spcBef>
            </a:pPr>
            <a:endParaRPr lang="it-IT" altLang="it-IT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ct val="0"/>
              </a:spcBef>
            </a:pPr>
            <a:endParaRPr lang="it-IT" altLang="it-IT" dirty="0" smtClean="0"/>
          </a:p>
          <a:p>
            <a:pPr>
              <a:spcBef>
                <a:spcPct val="0"/>
              </a:spcBef>
            </a:pPr>
            <a:endParaRPr lang="it-IT" altLang="it-IT" dirty="0" smtClean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Malgun Gothic" panose="020B0503020000020004" pitchFamily="34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Malgun Gothic" panose="020B0503020000020004" pitchFamily="34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Malgun Gothic" panose="020B0503020000020004" pitchFamily="34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Malgun Gothic" panose="020B0503020000020004" pitchFamily="34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Malgun Gothic" panose="020B0503020000020004" pitchFamily="34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3D8DC82-3BCB-41BF-90C3-7DC15AE6228C}" type="slidenum">
              <a:rPr lang="it-IT" altLang="it-IT" smtClean="0">
                <a:latin typeface="Century Gothic" panose="020B0502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it-IT" altLang="it-IT" smtClean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89957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National cancer </a:t>
            </a:r>
            <a:r>
              <a:rPr lang="en-US" dirty="0" err="1" smtClean="0"/>
              <a:t>centre</a:t>
            </a:r>
            <a:r>
              <a:rPr lang="en-US" dirty="0" smtClean="0"/>
              <a:t> </a:t>
            </a:r>
            <a:r>
              <a:rPr lang="en-US" dirty="0" err="1" smtClean="0"/>
              <a:t>singapore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FA8133-6ABF-494B-A719-A108302EDB0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5190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Expected alpha particle energy </a:t>
            </a:r>
            <a:r>
              <a:rPr lang="en-US" dirty="0" err="1" smtClean="0"/>
              <a:t>specrum</a:t>
            </a:r>
            <a:r>
              <a:rPr lang="en-US" dirty="0" smtClean="0"/>
              <a:t> of the 11B(p, 3a)reaction for a) Direct breakup b) sequential decay via the ground state and first excited state of 8Be Low-Energy Cross Sections for </a:t>
            </a:r>
            <a:r>
              <a:rPr lang="en-US" dirty="0" err="1" smtClean="0"/>
              <a:t>liB</a:t>
            </a:r>
            <a:r>
              <a:rPr lang="en-US" dirty="0" smtClean="0"/>
              <a:t>(p, 3e)*</a:t>
            </a:r>
          </a:p>
          <a:p>
            <a:r>
              <a:rPr lang="en-US" dirty="0" smtClean="0"/>
              <a:t>H.W. Becker, Rolfs C. and </a:t>
            </a:r>
            <a:r>
              <a:rPr lang="en-US" dirty="0" err="1" smtClean="0"/>
              <a:t>Trautvetter</a:t>
            </a:r>
            <a:r>
              <a:rPr lang="en-US" dirty="0" smtClean="0"/>
              <a:t> H.P. Z. Phys. A - Atomic Nuclei 327, 341-355 (1987)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FA8133-6ABF-494B-A719-A108302EDB0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1300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Do-Kun, Y. et al.,, </a:t>
            </a:r>
            <a:r>
              <a:rPr lang="en-US" dirty="0" err="1" smtClean="0"/>
              <a:t>Joo</a:t>
            </a:r>
            <a:r>
              <a:rPr lang="en-US" dirty="0" smtClean="0"/>
              <a:t>-Young, J. &amp; Tae S.S. Application of proton boron fusion reaction to radiation therapy: A Monte Carlo simulation study. Appl. Phys. Lett. 105, 223507 (2014).</a:t>
            </a:r>
          </a:p>
          <a:p>
            <a:r>
              <a:rPr lang="en-US" dirty="0" smtClean="0"/>
              <a:t>The 11B(p, α)αα reaction at the 0.675 MeV resonance</a:t>
            </a:r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FA8133-6ABF-494B-A719-A108302EDB0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6361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x-rays and protons no BSH fitting equation SF=</a:t>
            </a:r>
            <a:r>
              <a:rPr lang="en-GB" dirty="0" err="1" smtClean="0">
                <a:latin typeface="Times New Roman" panose="02020603050405020304" pitchFamily="18" charset="0"/>
              </a:rPr>
              <a:t>exp</a:t>
            </a:r>
            <a:r>
              <a:rPr lang="en-GB" dirty="0" smtClean="0">
                <a:latin typeface="Times New Roman" panose="02020603050405020304" pitchFamily="18" charset="0"/>
              </a:rPr>
              <a:t>(-</a:t>
            </a:r>
            <a:r>
              <a:rPr lang="en-GB" dirty="0" smtClean="0">
                <a:latin typeface="Symbol" panose="05050102010706020507" pitchFamily="18" charset="2"/>
              </a:rPr>
              <a:t>a</a:t>
            </a:r>
            <a:r>
              <a:rPr lang="en-GB" dirty="0" smtClean="0">
                <a:latin typeface="Times New Roman" panose="02020603050405020304" pitchFamily="18" charset="0"/>
              </a:rPr>
              <a:t>D-</a:t>
            </a:r>
            <a:r>
              <a:rPr lang="en-GB" dirty="0" smtClean="0">
                <a:latin typeface="Symbol" panose="05050102010706020507" pitchFamily="18" charset="2"/>
              </a:rPr>
              <a:t>b</a:t>
            </a:r>
            <a:r>
              <a:rPr lang="en-GB" dirty="0" smtClean="0">
                <a:latin typeface="Times New Roman" panose="02020603050405020304" pitchFamily="18" charset="0"/>
              </a:rPr>
              <a:t>B</a:t>
            </a:r>
            <a:r>
              <a:rPr lang="en-GB" baseline="30000" dirty="0" smtClean="0">
                <a:latin typeface="Times New Roman" panose="02020603050405020304" pitchFamily="18" charset="0"/>
              </a:rPr>
              <a:t>2</a:t>
            </a:r>
            <a:r>
              <a:rPr lang="en-GB" dirty="0" smtClean="0">
                <a:latin typeface="Times New Roman" panose="02020603050405020304" pitchFamily="18" charset="0"/>
              </a:rPr>
              <a:t>)</a:t>
            </a:r>
          </a:p>
          <a:p>
            <a:r>
              <a:rPr lang="en-GB" dirty="0" smtClean="0">
                <a:latin typeface="Times New Roman" panose="02020603050405020304" pitchFamily="18" charset="0"/>
              </a:rPr>
              <a:t>For protons with 40 and 80 ppm </a:t>
            </a:r>
            <a:r>
              <a:rPr lang="en-GB" sz="11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en-GB" dirty="0" smtClean="0">
                <a:latin typeface="Times New Roman" panose="02020603050405020304" pitchFamily="18" charset="0"/>
              </a:rPr>
              <a:t>B fitting equation SF= </a:t>
            </a:r>
            <a:r>
              <a:rPr lang="en-GB" dirty="0" err="1" smtClean="0">
                <a:latin typeface="Times New Roman" panose="02020603050405020304" pitchFamily="18" charset="0"/>
              </a:rPr>
              <a:t>exp</a:t>
            </a:r>
            <a:r>
              <a:rPr lang="en-GB" dirty="0" smtClean="0">
                <a:latin typeface="Times New Roman" panose="02020603050405020304" pitchFamily="18" charset="0"/>
              </a:rPr>
              <a:t> (-</a:t>
            </a:r>
            <a:r>
              <a:rPr lang="en-GB" dirty="0" err="1" smtClean="0">
                <a:latin typeface="Symbol" panose="05050102010706020507" pitchFamily="18" charset="2"/>
              </a:rPr>
              <a:t>a</a:t>
            </a:r>
            <a:r>
              <a:rPr lang="en-GB" dirty="0" err="1" smtClean="0">
                <a:latin typeface="Times New Roman" panose="02020603050405020304" pitchFamily="18" charset="0"/>
              </a:rPr>
              <a:t>D</a:t>
            </a:r>
            <a:r>
              <a:rPr lang="en-GB" dirty="0" smtClean="0">
                <a:latin typeface="Times New Roman" panose="02020603050405020304" pitchFamily="18" charset="0"/>
              </a:rPr>
              <a:t>)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FA8133-6ABF-494B-A719-A108302EDB0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33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1.bin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5" name="Rettangolo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" name="Rettangolo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7" name="Rettangolo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0" name="Rettangolo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 useBgFill="1">
        <p:nvSpPr>
          <p:cNvPr id="11" name="Rettangolo arrotondato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 useBgFill="1">
        <p:nvSpPr>
          <p:cNvPr id="12" name="Rettangolo arrotondato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4" name="Rettangolo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5" name="Rettangolo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6" name="Rettangolo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7" name="Segnaposto data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fld id="{CEC453D8-CAF6-46CA-8D20-54578E67A31A}" type="datetimeFigureOut">
              <a:rPr lang="it-IT"/>
              <a:pPr/>
              <a:t>18/01/2018</a:t>
            </a:fld>
            <a:endParaRPr lang="it-IT"/>
          </a:p>
        </p:txBody>
      </p:sp>
      <p:sp>
        <p:nvSpPr>
          <p:cNvPr id="18" name="Segnaposto piè di pagina 16"/>
          <p:cNvSpPr>
            <a:spLocks noGrp="1"/>
          </p:cNvSpPr>
          <p:nvPr>
            <p:ph type="ftr" sz="quarter" idx="11"/>
          </p:nvPr>
        </p:nvSpPr>
        <p:spPr>
          <a:xfrm>
            <a:off x="7382622" y="6309320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it-IT" dirty="0" smtClean="0"/>
              <a:t>MIMO-BRAGG, CSN V LNS  s7 settembre 2011</a:t>
            </a:r>
            <a:endParaRPr lang="en-US" dirty="0"/>
          </a:p>
        </p:txBody>
      </p:sp>
      <p:sp>
        <p:nvSpPr>
          <p:cNvPr id="19" name="Segnaposto numero diapositiva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14D0ED0-9DD4-47FA-B58E-3CD6916EFB4F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egnaposto dat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9A397A-ABD6-41C1-B506-853703F17A0F}" type="datetimeFigureOut">
              <a:rPr lang="it-IT"/>
              <a:pPr/>
              <a:t>18/01/2018</a:t>
            </a:fld>
            <a:endParaRPr lang="it-IT"/>
          </a:p>
        </p:txBody>
      </p:sp>
      <p:sp>
        <p:nvSpPr>
          <p:cNvPr id="5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egnaposto numero diapositiv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0A1253-BFE4-4C79-83D7-E71D8A856047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egnaposto dat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B95600-7680-4EC4-A8A4-D98B065B6573}" type="datetimeFigureOut">
              <a:rPr lang="it-IT"/>
              <a:pPr/>
              <a:t>18/01/2018</a:t>
            </a:fld>
            <a:endParaRPr lang="it-IT"/>
          </a:p>
        </p:txBody>
      </p:sp>
      <p:sp>
        <p:nvSpPr>
          <p:cNvPr id="5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egnaposto numero diapositiv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780AB-57F3-4C3C-9382-B40C825CB8A1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9DD40-53CD-4628-BAC6-CA48B70B1C31}" type="datetimeFigureOut">
              <a:rPr lang="it-IT" smtClean="0"/>
              <a:pPr/>
              <a:t>18/01/2018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767A4-2AA7-45AA-853A-C3DA1BDAF37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70155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>
            <a:lvl1pPr>
              <a:defRPr kumimoji="0" lang="en-US" sz="4000" b="0" kern="1200" spc="-100" baseline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175F26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+mj-lt"/>
                <a:ea typeface="+mj-ea"/>
                <a:cs typeface="+mj-cs"/>
              </a:defRPr>
            </a:lvl1pPr>
            <a:lvl2pPr>
              <a:defRPr sz="2800">
                <a:solidFill>
                  <a:schemeClr val="accent6">
                    <a:lumMod val="10000"/>
                  </a:schemeClr>
                </a:solidFill>
              </a:defRPr>
            </a:lvl2pPr>
            <a:lvl3pPr>
              <a:defRPr sz="2400">
                <a:solidFill>
                  <a:schemeClr val="accent5">
                    <a:lumMod val="50000"/>
                  </a:schemeClr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ctr">
              <a:defRPr>
                <a:solidFill>
                  <a:srgbClr val="C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BAA14F-EE7E-4A7A-8497-B50601C90B1C}" type="datetimeFigureOut">
              <a:rPr lang="it-IT"/>
              <a:pPr>
                <a:defRPr/>
              </a:pPr>
              <a:t>18/01/2018</a:t>
            </a:fld>
            <a:endParaRPr lang="en-GB" dirty="0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96DBB-01B8-451E-8557-94C1CCA78881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46327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2371" y="2132856"/>
            <a:ext cx="8286093" cy="3880454"/>
          </a:xfrm>
          <a:prstGeom prst="rect">
            <a:avLst/>
          </a:prstGeom>
        </p:spPr>
        <p:txBody>
          <a:bodyPr anchor="t"/>
          <a:lstStyle>
            <a:lvl1pPr>
              <a:defRPr sz="28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it-IT" dirty="0" smtClean="0"/>
              <a:t>Modifica gli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211960" y="6468973"/>
            <a:ext cx="4926566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      Novel approaches in charged particle therapy  ELI-Beamlines 10/11/2017                      </a:t>
            </a:r>
          </a:p>
          <a:p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>
            <a:lvl1pPr>
              <a:defRPr sz="36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53604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1FF8E-8514-4244-9BB3-1445B90D7953}" type="datetimeFigureOut">
              <a:rPr lang="en-US" smtClean="0"/>
              <a:pPr/>
              <a:t>1/18/2018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78F7F-DCD7-4736-9BFF-D126EEA7377B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0959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1FF8E-8514-4244-9BB3-1445B90D7953}" type="datetimeFigureOut">
              <a:rPr lang="en-US" smtClean="0"/>
              <a:pPr/>
              <a:t>1/18/2018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78F7F-DCD7-4736-9BFF-D126EEA7377B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6933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1FF8E-8514-4244-9BB3-1445B90D7953}" type="datetimeFigureOut">
              <a:rPr lang="en-US" smtClean="0"/>
              <a:pPr/>
              <a:t>1/18/2018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78F7F-DCD7-4736-9BFF-D126EEA7377B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6624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1FF8E-8514-4244-9BB3-1445B90D7953}" type="datetimeFigureOut">
              <a:rPr lang="en-US" smtClean="0"/>
              <a:pPr/>
              <a:t>1/18/2018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78F7F-DCD7-4736-9BFF-D126EEA7377B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7895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1FF8E-8514-4244-9BB3-1445B90D7953}" type="datetimeFigureOut">
              <a:rPr lang="en-US" smtClean="0"/>
              <a:pPr/>
              <a:t>1/18/2018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78F7F-DCD7-4736-9BFF-D126EEA7377B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972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Gisha" pitchFamily="34" charset="-79"/>
                <a:cs typeface="Gisha" pitchFamily="34" charset="-79"/>
              </a:defRPr>
            </a:lvl1pPr>
            <a:lvl2pPr>
              <a:defRPr>
                <a:latin typeface="Gisha" pitchFamily="34" charset="-79"/>
                <a:cs typeface="Gisha" pitchFamily="34" charset="-79"/>
              </a:defRPr>
            </a:lvl2pPr>
            <a:lvl3pPr>
              <a:defRPr>
                <a:latin typeface="Gisha" pitchFamily="34" charset="-79"/>
                <a:cs typeface="Gisha" pitchFamily="34" charset="-79"/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Segnaposto piè di pagina 16"/>
          <p:cNvSpPr txBox="1">
            <a:spLocks/>
          </p:cNvSpPr>
          <p:nvPr userDrawn="1"/>
        </p:nvSpPr>
        <p:spPr>
          <a:xfrm>
            <a:off x="6372200" y="6525344"/>
            <a:ext cx="2736304" cy="26329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accent2"/>
                </a:solidFill>
                <a:latin typeface="Georgia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/>
            <a:r>
              <a:rPr lang="it-IT" sz="1050" dirty="0" smtClean="0">
                <a:solidFill>
                  <a:schemeClr val="accent6">
                    <a:lumMod val="50000"/>
                  </a:schemeClr>
                </a:solidFill>
              </a:rPr>
              <a:t>Low-energy</a:t>
            </a:r>
            <a:r>
              <a:rPr lang="it-IT" sz="1050" baseline="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it-IT" sz="1050" baseline="0" dirty="0" err="1" smtClean="0">
                <a:solidFill>
                  <a:schemeClr val="accent6">
                    <a:lumMod val="50000"/>
                  </a:schemeClr>
                </a:solidFill>
              </a:rPr>
              <a:t>particle</a:t>
            </a:r>
            <a:r>
              <a:rPr lang="it-IT" sz="1050" baseline="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it-IT" sz="1050" baseline="0" dirty="0" err="1" smtClean="0">
                <a:solidFill>
                  <a:schemeClr val="accent6">
                    <a:lumMod val="50000"/>
                  </a:schemeClr>
                </a:solidFill>
              </a:rPr>
              <a:t>radiobiology</a:t>
            </a:r>
            <a:r>
              <a:rPr lang="it-IT" sz="1050" baseline="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it-IT" sz="1050" baseline="0" dirty="0" err="1" smtClean="0">
                <a:solidFill>
                  <a:schemeClr val="accent6">
                    <a:lumMod val="50000"/>
                  </a:schemeClr>
                </a:solidFill>
              </a:rPr>
              <a:t>research</a:t>
            </a:r>
            <a:endParaRPr lang="it-IT" sz="105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isha" pitchFamily="34" charset="-79"/>
                <a:cs typeface="Gisha" pitchFamily="34" charset="-79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65" y="6120680"/>
            <a:ext cx="727643" cy="6926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0721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0428885"/>
              </p:ext>
            </p:extLst>
          </p:nvPr>
        </p:nvGraphicFramePr>
        <p:xfrm>
          <a:off x="107504" y="6165304"/>
          <a:ext cx="806484" cy="6422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1" name="SPW 11.0 Graph" r:id="rId4" imgW="5333400" imgH="4269240" progId="SigmaPlotGraphicObject.11">
                  <p:embed/>
                </p:oleObj>
              </mc:Choice>
              <mc:Fallback>
                <p:oleObj name="SPW 11.0 Graph" r:id="rId4" imgW="5333400" imgH="4269240" progId="SigmaPlotGraphicObject.11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6165304"/>
                        <a:ext cx="806484" cy="64226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1FF8E-8514-4244-9BB3-1445B90D7953}" type="datetimeFigureOut">
              <a:rPr lang="en-US" smtClean="0"/>
              <a:pPr/>
              <a:t>1/18/2018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78F7F-DCD7-4736-9BFF-D126EEA7377B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2820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1FF8E-8514-4244-9BB3-1445B90D7953}" type="datetimeFigureOut">
              <a:rPr lang="en-US" smtClean="0"/>
              <a:pPr/>
              <a:t>1/18/2018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78F7F-DCD7-4736-9BFF-D126EEA7377B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0721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1FF8E-8514-4244-9BB3-1445B90D7953}" type="datetimeFigureOut">
              <a:rPr lang="en-US" smtClean="0"/>
              <a:pPr/>
              <a:t>1/18/2018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78F7F-DCD7-4736-9BFF-D126EEA7377B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0684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1FF8E-8514-4244-9BB3-1445B90D7953}" type="datetimeFigureOut">
              <a:rPr lang="en-US" smtClean="0"/>
              <a:pPr/>
              <a:t>1/18/2018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78F7F-DCD7-4736-9BFF-D126EEA7377B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5649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1FF8E-8514-4244-9BB3-1445B90D7953}" type="datetimeFigureOut">
              <a:rPr lang="en-US" smtClean="0"/>
              <a:pPr/>
              <a:t>1/18/2018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78F7F-DCD7-4736-9BFF-D126EEA7377B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0026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1FF8E-8514-4244-9BB3-1445B90D7953}" type="datetimeFigureOut">
              <a:rPr lang="en-US" smtClean="0"/>
              <a:pPr/>
              <a:t>1/18/2018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78F7F-DCD7-4736-9BFF-D126EEA7377B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201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egnaposto dat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E0A059-612B-48B6-9393-D39D4B55CBDA}" type="datetimeFigureOut">
              <a:rPr lang="it-IT"/>
              <a:pPr/>
              <a:t>18/01/2018</a:t>
            </a:fld>
            <a:endParaRPr lang="it-IT"/>
          </a:p>
        </p:txBody>
      </p:sp>
      <p:sp>
        <p:nvSpPr>
          <p:cNvPr id="5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egnaposto numero diapositiv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25941C-5AE3-4222-AA72-D814BBFDBDD6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egnaposto dat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DC258B-E88A-4AA9-8B48-0E1B6800C8C7}" type="datetimeFigureOut">
              <a:rPr lang="it-IT"/>
              <a:pPr/>
              <a:t>18/01/2018</a:t>
            </a:fld>
            <a:endParaRPr lang="it-IT"/>
          </a:p>
        </p:txBody>
      </p:sp>
      <p:sp>
        <p:nvSpPr>
          <p:cNvPr id="6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egnaposto numero diapositiv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BE9D52-9365-493D-8288-C7E037EB5663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egnaposto dat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008D90-4192-4C51-8745-21485C8C8A20}" type="datetimeFigureOut">
              <a:rPr lang="it-IT"/>
              <a:pPr/>
              <a:t>18/01/2018</a:t>
            </a:fld>
            <a:endParaRPr lang="it-IT"/>
          </a:p>
        </p:txBody>
      </p:sp>
      <p:sp>
        <p:nvSpPr>
          <p:cNvPr id="8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egnaposto numero diapositiv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766E61-BF8C-4EE5-B8EB-A7822A9209BC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fld id="{E43E65E0-8310-4F9F-93FC-97DE929A14A4}" type="datetimeFigureOut">
              <a:rPr lang="it-IT"/>
              <a:pPr/>
              <a:t>18/01/2018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F04527-A707-4D9E-9812-4677591D936D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C00832E-680A-4D97-98D9-6C5D3B734EC0}" type="datetimeFigureOut">
              <a:rPr lang="it-IT"/>
              <a:pPr/>
              <a:t>18/01/2018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egnaposto numero diapositiv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F4A03C-09AD-45E3-8269-49D0C631ECCF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egnaposto dat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D3C7E4-FF99-4BE5-893F-1BAD1ABA3C61}" type="datetimeFigureOut">
              <a:rPr lang="it-IT"/>
              <a:pPr/>
              <a:t>18/01/2018</a:t>
            </a:fld>
            <a:endParaRPr lang="it-IT"/>
          </a:p>
        </p:txBody>
      </p:sp>
      <p:sp>
        <p:nvSpPr>
          <p:cNvPr id="6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egnaposto numero diapositiv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6BFA3F-8A6B-42E6-BA15-AACB285A10DE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egnaposto dat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D935648-80E5-49EE-BC59-3182C6D4A056}" type="datetimeFigureOut">
              <a:rPr lang="it-IT"/>
              <a:pPr/>
              <a:t>18/01/2018</a:t>
            </a:fld>
            <a:endParaRPr lang="it-IT"/>
          </a:p>
        </p:txBody>
      </p:sp>
      <p:sp>
        <p:nvSpPr>
          <p:cNvPr id="6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egnaposto numero diapositiv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C96062-64E6-4B57-9885-EF804C83265A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ttangolo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9" name="Rettangolo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30" name="Rettangolo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31" name="Rettangolo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32" name="Rettangolo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 useBgFill="1">
        <p:nvSpPr>
          <p:cNvPr id="33" name="Rettangolo arrotondato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 useBgFill="1">
        <p:nvSpPr>
          <p:cNvPr id="34" name="Rettangolo arrotondato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35" name="Rettangolo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36" name="Rettangolo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37" name="Rettangolo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38" name="Rettangolo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39" name="Rettangolo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0" name="Rettangolo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039" name="Segnaposto titolo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 smtClean="0"/>
              <a:t>Fare clic per modificare lo stile del titolo</a:t>
            </a:r>
            <a:endParaRPr lang="en-US" dirty="0" smtClean="0"/>
          </a:p>
        </p:txBody>
      </p:sp>
      <p:sp>
        <p:nvSpPr>
          <p:cNvPr id="1040" name="Segnaposto testo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 smtClean="0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chemeClr val="accent2"/>
                </a:solidFill>
                <a:latin typeface="Georgia" pitchFamily="18" charset="0"/>
              </a:defRPr>
            </a:lvl1pPr>
          </a:lstStyle>
          <a:p>
            <a:fld id="{F279DD40-53CD-4628-BAC6-CA48B70B1C31}" type="datetimeFigureOut">
              <a:rPr lang="it-IT"/>
              <a:pPr/>
              <a:t>18/01/2018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chemeClr val="accent2"/>
                </a:solidFill>
                <a:latin typeface="Georgia" pitchFamily="18" charset="0"/>
              </a:defRPr>
            </a:lvl1pPr>
          </a:lstStyle>
          <a:p>
            <a:endParaRPr lang="en-US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rgbClr val="FFFFFF"/>
                </a:solidFill>
                <a:latin typeface="Georgia" pitchFamily="18" charset="0"/>
              </a:defRPr>
            </a:lvl1pPr>
          </a:lstStyle>
          <a:p>
            <a:fld id="{DC9767A4-2AA7-45AA-853A-C3DA1BDAF370}" type="slidenum">
              <a:rPr lang="it-IT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79" r:id="rId3"/>
    <p:sldLayoutId id="2147483780" r:id="rId4"/>
    <p:sldLayoutId id="2147483781" r:id="rId5"/>
    <p:sldLayoutId id="2147483789" r:id="rId6"/>
    <p:sldLayoutId id="2147483782" r:id="rId7"/>
    <p:sldLayoutId id="2147483783" r:id="rId8"/>
    <p:sldLayoutId id="2147483784" r:id="rId9"/>
    <p:sldLayoutId id="2147483785" r:id="rId10"/>
    <p:sldLayoutId id="2147483786" r:id="rId11"/>
    <p:sldLayoutId id="2147483802" r:id="rId12"/>
    <p:sldLayoutId id="2147483803" r:id="rId13"/>
    <p:sldLayoutId id="2147483804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8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E1FF8E-8514-4244-9BB3-1445B90D7953}" type="datetimeFigureOut">
              <a:rPr lang="en-US" smtClean="0"/>
              <a:pPr/>
              <a:t>1/18/2018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78F7F-DCD7-4736-9BFF-D126EEA7377B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010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.png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8.emf"/><Relationship Id="rId4" Type="http://schemas.openxmlformats.org/officeDocument/2006/relationships/image" Target="../media/image27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1.png"/><Relationship Id="rId5" Type="http://schemas.openxmlformats.org/officeDocument/2006/relationships/image" Target="../media/image40.jpeg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4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52.png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51.png"/><Relationship Id="rId5" Type="http://schemas.openxmlformats.org/officeDocument/2006/relationships/image" Target="../media/image50.emf"/><Relationship Id="rId4" Type="http://schemas.openxmlformats.org/officeDocument/2006/relationships/oleObject" Target="../embeddings/oleObject4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7.png"/><Relationship Id="rId4" Type="http://schemas.openxmlformats.org/officeDocument/2006/relationships/image" Target="../media/image56.e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gif"/><Relationship Id="rId2" Type="http://schemas.openxmlformats.org/officeDocument/2006/relationships/image" Target="../media/image60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jp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itolo 5"/>
          <p:cNvSpPr>
            <a:spLocks noGrp="1"/>
          </p:cNvSpPr>
          <p:nvPr>
            <p:ph type="ctrTitle"/>
          </p:nvPr>
        </p:nvSpPr>
        <p:spPr>
          <a:xfrm>
            <a:off x="-28228" y="2636912"/>
            <a:ext cx="9144000" cy="1470025"/>
          </a:xfrm>
        </p:spPr>
        <p:txBody>
          <a:bodyPr/>
          <a:lstStyle/>
          <a:p>
            <a:pPr algn="ctr" eaLnBrk="1" hangingPunct="1"/>
            <a:r>
              <a:rPr lang="en-US" sz="3600" dirty="0" smtClean="0">
                <a:latin typeface="Gisha" pitchFamily="34" charset="-79"/>
                <a:cs typeface="Gisha" pitchFamily="34" charset="-79"/>
              </a:rPr>
              <a:t/>
            </a:r>
            <a:br>
              <a:rPr lang="en-US" sz="3600" dirty="0" smtClean="0">
                <a:latin typeface="Gisha" pitchFamily="34" charset="-79"/>
                <a:cs typeface="Gisha" pitchFamily="34" charset="-79"/>
              </a:rPr>
            </a:br>
            <a:r>
              <a:rPr lang="en-US" sz="3600" dirty="0">
                <a:latin typeface="Gisha" pitchFamily="34" charset="-79"/>
                <a:cs typeface="Gisha" pitchFamily="34" charset="-79"/>
              </a:rPr>
              <a:t/>
            </a:r>
            <a:br>
              <a:rPr lang="en-US" sz="3600" dirty="0">
                <a:latin typeface="Gisha" pitchFamily="34" charset="-79"/>
                <a:cs typeface="Gisha" pitchFamily="34" charset="-79"/>
              </a:rPr>
            </a:br>
            <a:r>
              <a:rPr lang="en-US" sz="3600" dirty="0" smtClean="0">
                <a:latin typeface="Gisha" pitchFamily="34" charset="-79"/>
                <a:cs typeface="Gisha" pitchFamily="34" charset="-79"/>
              </a:rPr>
              <a:t/>
            </a:r>
            <a:br>
              <a:rPr lang="en-US" sz="3600" dirty="0" smtClean="0">
                <a:latin typeface="Gisha" pitchFamily="34" charset="-79"/>
                <a:cs typeface="Gisha" pitchFamily="34" charset="-79"/>
              </a:rPr>
            </a:br>
            <a:r>
              <a:rPr lang="en-US" sz="3600" dirty="0">
                <a:latin typeface="Gisha" pitchFamily="34" charset="-79"/>
                <a:cs typeface="Gisha" pitchFamily="34" charset="-79"/>
              </a:rPr>
              <a:t/>
            </a:r>
            <a:br>
              <a:rPr lang="en-US" sz="3600" dirty="0">
                <a:latin typeface="Gisha" pitchFamily="34" charset="-79"/>
                <a:cs typeface="Gisha" pitchFamily="34" charset="-79"/>
              </a:rPr>
            </a:br>
            <a:r>
              <a:rPr lang="en-US" sz="3600" dirty="0" smtClean="0">
                <a:latin typeface="Gisha" pitchFamily="34" charset="-79"/>
                <a:cs typeface="Gisha" pitchFamily="34" charset="-79"/>
              </a:rPr>
              <a:t/>
            </a:r>
            <a:br>
              <a:rPr lang="en-US" sz="3600" dirty="0" smtClean="0">
                <a:latin typeface="Gisha" pitchFamily="34" charset="-79"/>
                <a:cs typeface="Gisha" pitchFamily="34" charset="-79"/>
              </a:rPr>
            </a:br>
            <a:r>
              <a:rPr lang="en-US" sz="3600" dirty="0">
                <a:latin typeface="Gisha" pitchFamily="34" charset="-79"/>
                <a:cs typeface="Gisha" pitchFamily="34" charset="-79"/>
              </a:rPr>
              <a:t/>
            </a:r>
            <a:br>
              <a:rPr lang="en-US" sz="3600" dirty="0">
                <a:latin typeface="Gisha" pitchFamily="34" charset="-79"/>
                <a:cs typeface="Gisha" pitchFamily="34" charset="-79"/>
              </a:rPr>
            </a:br>
            <a:r>
              <a:rPr lang="en-US" sz="3600" dirty="0" smtClean="0">
                <a:latin typeface="Gisha" pitchFamily="34" charset="-79"/>
                <a:cs typeface="Gisha" pitchFamily="34" charset="-79"/>
              </a:rPr>
              <a:t/>
            </a:r>
            <a:br>
              <a:rPr lang="en-US" sz="3600" dirty="0" smtClean="0">
                <a:latin typeface="Gisha" pitchFamily="34" charset="-79"/>
                <a:cs typeface="Gisha" pitchFamily="34" charset="-79"/>
              </a:rPr>
            </a:br>
            <a:r>
              <a:rPr lang="en-US" sz="3600" dirty="0">
                <a:latin typeface="Gisha" pitchFamily="34" charset="-79"/>
                <a:cs typeface="Gisha" pitchFamily="34" charset="-79"/>
              </a:rPr>
              <a:t/>
            </a:r>
            <a:br>
              <a:rPr lang="en-US" sz="3600" dirty="0">
                <a:latin typeface="Gisha" pitchFamily="34" charset="-79"/>
                <a:cs typeface="Gisha" pitchFamily="34" charset="-79"/>
              </a:rPr>
            </a:br>
            <a:r>
              <a:rPr lang="en-US" sz="3600" dirty="0" smtClean="0">
                <a:latin typeface="Gisha" pitchFamily="34" charset="-79"/>
                <a:cs typeface="Gisha" pitchFamily="34" charset="-79"/>
              </a:rPr>
              <a:t/>
            </a:r>
            <a:br>
              <a:rPr lang="en-US" sz="3600" dirty="0" smtClean="0">
                <a:latin typeface="Gisha" pitchFamily="34" charset="-79"/>
                <a:cs typeface="Gisha" pitchFamily="34" charset="-79"/>
              </a:rPr>
            </a:br>
            <a:r>
              <a:rPr lang="en-US" sz="3600" dirty="0">
                <a:latin typeface="Gisha" pitchFamily="34" charset="-79"/>
                <a:cs typeface="Gisha" pitchFamily="34" charset="-79"/>
              </a:rPr>
              <a:t/>
            </a:r>
            <a:br>
              <a:rPr lang="en-US" sz="3600" dirty="0">
                <a:latin typeface="Gisha" pitchFamily="34" charset="-79"/>
                <a:cs typeface="Gisha" pitchFamily="34" charset="-79"/>
              </a:rPr>
            </a:br>
            <a:r>
              <a:rPr lang="en-US" sz="3600" dirty="0" smtClean="0">
                <a:latin typeface="Gisha" pitchFamily="34" charset="-79"/>
                <a:cs typeface="Gisha" pitchFamily="34" charset="-79"/>
              </a:rPr>
              <a:t/>
            </a:r>
            <a:br>
              <a:rPr lang="en-US" sz="3600" dirty="0" smtClean="0">
                <a:latin typeface="Gisha" pitchFamily="34" charset="-79"/>
                <a:cs typeface="Gisha" pitchFamily="34" charset="-79"/>
              </a:rPr>
            </a:br>
            <a:r>
              <a:rPr lang="en-US" sz="3600" dirty="0">
                <a:latin typeface="Gisha" pitchFamily="34" charset="-79"/>
                <a:cs typeface="Gisha" pitchFamily="34" charset="-79"/>
              </a:rPr>
              <a:t/>
            </a:r>
            <a:br>
              <a:rPr lang="en-US" sz="3600" dirty="0">
                <a:latin typeface="Gisha" pitchFamily="34" charset="-79"/>
                <a:cs typeface="Gisha" pitchFamily="34" charset="-79"/>
              </a:rPr>
            </a:br>
            <a:r>
              <a:rPr lang="en-US" sz="3600" dirty="0" smtClean="0">
                <a:latin typeface="Gisha" pitchFamily="34" charset="-79"/>
                <a:cs typeface="Gisha" pitchFamily="34" charset="-79"/>
              </a:rPr>
              <a:t/>
            </a:r>
            <a:br>
              <a:rPr lang="en-US" sz="3600" dirty="0" smtClean="0">
                <a:latin typeface="Gisha" pitchFamily="34" charset="-79"/>
                <a:cs typeface="Gisha" pitchFamily="34" charset="-79"/>
              </a:rPr>
            </a:br>
            <a:r>
              <a:rPr lang="en-US" sz="3600" dirty="0">
                <a:latin typeface="Gisha" pitchFamily="34" charset="-79"/>
                <a:cs typeface="Gisha" pitchFamily="34" charset="-79"/>
              </a:rPr>
              <a:t/>
            </a:r>
            <a:br>
              <a:rPr lang="en-US" sz="3600" dirty="0">
                <a:latin typeface="Gisha" pitchFamily="34" charset="-79"/>
                <a:cs typeface="Gisha" pitchFamily="34" charset="-79"/>
              </a:rPr>
            </a:br>
            <a:r>
              <a:rPr lang="en-US" sz="3600" dirty="0" smtClean="0">
                <a:latin typeface="Gisha" pitchFamily="34" charset="-79"/>
                <a:cs typeface="Gisha" pitchFamily="34" charset="-79"/>
              </a:rPr>
              <a:t/>
            </a:r>
            <a:br>
              <a:rPr lang="en-US" sz="3600" dirty="0" smtClean="0">
                <a:latin typeface="Gisha" pitchFamily="34" charset="-79"/>
                <a:cs typeface="Gisha" pitchFamily="34" charset="-79"/>
              </a:rPr>
            </a:br>
            <a:r>
              <a:rPr lang="en-US" sz="3600" dirty="0">
                <a:latin typeface="Gisha" pitchFamily="34" charset="-79"/>
                <a:cs typeface="Gisha" pitchFamily="34" charset="-79"/>
              </a:rPr>
              <a:t/>
            </a:r>
            <a:br>
              <a:rPr lang="en-US" sz="3600" dirty="0">
                <a:latin typeface="Gisha" pitchFamily="34" charset="-79"/>
                <a:cs typeface="Gisha" pitchFamily="34" charset="-79"/>
              </a:rPr>
            </a:br>
            <a:r>
              <a:rPr lang="en-US" sz="3600" dirty="0" smtClean="0">
                <a:latin typeface="Gisha" pitchFamily="34" charset="-79"/>
                <a:cs typeface="Gisha" pitchFamily="34" charset="-79"/>
              </a:rPr>
              <a:t>Fundamental </a:t>
            </a:r>
            <a:r>
              <a:rPr lang="en-US" sz="3600" dirty="0">
                <a:latin typeface="Gisha" pitchFamily="34" charset="-79"/>
                <a:cs typeface="Gisha" pitchFamily="34" charset="-79"/>
              </a:rPr>
              <a:t>and applied radiobiological research using </a:t>
            </a:r>
            <a:r>
              <a:rPr lang="en-US" sz="3600" dirty="0" smtClean="0">
                <a:latin typeface="Gisha" pitchFamily="34" charset="-79"/>
                <a:cs typeface="Gisha" pitchFamily="34" charset="-79"/>
              </a:rPr>
              <a:t>low-energy </a:t>
            </a:r>
            <a:r>
              <a:rPr lang="en-US" sz="3600" dirty="0">
                <a:latin typeface="Gisha" pitchFamily="34" charset="-79"/>
                <a:cs typeface="Gisha" pitchFamily="34" charset="-79"/>
              </a:rPr>
              <a:t/>
            </a:r>
            <a:br>
              <a:rPr lang="en-US" sz="3600" dirty="0">
                <a:latin typeface="Gisha" pitchFamily="34" charset="-79"/>
                <a:cs typeface="Gisha" pitchFamily="34" charset="-79"/>
              </a:rPr>
            </a:br>
            <a:r>
              <a:rPr lang="en-US" sz="3600" dirty="0">
                <a:latin typeface="Gisha" pitchFamily="34" charset="-79"/>
                <a:cs typeface="Gisha" pitchFamily="34" charset="-79"/>
              </a:rPr>
              <a:t>accelerated particle </a:t>
            </a:r>
            <a:r>
              <a:rPr lang="en-US" sz="3600" dirty="0" smtClean="0">
                <a:latin typeface="Gisha" pitchFamily="34" charset="-79"/>
                <a:cs typeface="Gisha" pitchFamily="34" charset="-79"/>
              </a:rPr>
              <a:t>beams</a:t>
            </a:r>
            <a:r>
              <a:rPr lang="en-US" sz="3600" dirty="0">
                <a:latin typeface="Gisha" pitchFamily="34" charset="-79"/>
                <a:cs typeface="Gisha" pitchFamily="34" charset="-79"/>
              </a:rPr>
              <a:t/>
            </a:r>
            <a:br>
              <a:rPr lang="en-US" sz="3600" dirty="0">
                <a:latin typeface="Gisha" pitchFamily="34" charset="-79"/>
                <a:cs typeface="Gisha" pitchFamily="34" charset="-79"/>
              </a:rPr>
            </a:br>
            <a:r>
              <a:rPr lang="en-US" sz="3200" dirty="0" smtClean="0">
                <a:solidFill>
                  <a:srgbClr val="FF0000"/>
                </a:solidFill>
                <a:latin typeface="Gisha" pitchFamily="34" charset="-79"/>
                <a:cs typeface="Gisha" pitchFamily="34" charset="-79"/>
              </a:rPr>
              <a:t/>
            </a:r>
            <a:br>
              <a:rPr lang="en-US" sz="3200" dirty="0" smtClean="0">
                <a:solidFill>
                  <a:srgbClr val="FF0000"/>
                </a:solidFill>
                <a:latin typeface="Gisha" pitchFamily="34" charset="-79"/>
                <a:cs typeface="Gisha" pitchFamily="34" charset="-79"/>
              </a:rPr>
            </a:br>
            <a:r>
              <a:rPr lang="en-US" sz="3000" dirty="0">
                <a:solidFill>
                  <a:srgbClr val="FF0000"/>
                </a:solidFill>
                <a:latin typeface="Gisha" pitchFamily="34" charset="-79"/>
                <a:cs typeface="Gisha" pitchFamily="34" charset="-79"/>
              </a:rPr>
              <a:t>Lorenzo Manti</a:t>
            </a:r>
            <a:br>
              <a:rPr lang="en-US" sz="3000" dirty="0">
                <a:solidFill>
                  <a:srgbClr val="FF0000"/>
                </a:solidFill>
                <a:latin typeface="Gisha" pitchFamily="34" charset="-79"/>
                <a:cs typeface="Gisha" pitchFamily="34" charset="-79"/>
              </a:rPr>
            </a:br>
            <a:r>
              <a:rPr lang="en-US" sz="2000" i="1" dirty="0" smtClean="0">
                <a:latin typeface="Gisha" pitchFamily="34" charset="-79"/>
                <a:cs typeface="Gisha" pitchFamily="34" charset="-79"/>
              </a:rPr>
              <a:t>Radiation </a:t>
            </a:r>
            <a:r>
              <a:rPr lang="en-US" sz="2000" i="1" dirty="0" smtClean="0">
                <a:latin typeface="Gisha" pitchFamily="34" charset="-79"/>
                <a:cs typeface="Gisha" pitchFamily="34" charset="-79"/>
              </a:rPr>
              <a:t>Biophysics Laboratory</a:t>
            </a:r>
            <a:br>
              <a:rPr lang="en-US" sz="2000" i="1" dirty="0" smtClean="0">
                <a:latin typeface="Gisha" pitchFamily="34" charset="-79"/>
                <a:cs typeface="Gisha" pitchFamily="34" charset="-79"/>
              </a:rPr>
            </a:br>
            <a:r>
              <a:rPr lang="en-US" sz="2000" i="1" dirty="0" smtClean="0">
                <a:latin typeface="Gisha" pitchFamily="34" charset="-79"/>
                <a:cs typeface="Gisha" pitchFamily="34" charset="-79"/>
              </a:rPr>
              <a:t>Physics Department “E. </a:t>
            </a:r>
            <a:r>
              <a:rPr lang="en-US" sz="2000" i="1" dirty="0" err="1" smtClean="0">
                <a:latin typeface="Gisha" pitchFamily="34" charset="-79"/>
                <a:cs typeface="Gisha" pitchFamily="34" charset="-79"/>
              </a:rPr>
              <a:t>Pancini</a:t>
            </a:r>
            <a:r>
              <a:rPr lang="en-US" sz="2000" i="1" dirty="0" smtClean="0">
                <a:latin typeface="Gisha" pitchFamily="34" charset="-79"/>
                <a:cs typeface="Gisha" pitchFamily="34" charset="-79"/>
              </a:rPr>
              <a:t>”, University of Naples Federico II</a:t>
            </a:r>
            <a:br>
              <a:rPr lang="en-US" sz="2000" i="1" dirty="0" smtClean="0">
                <a:latin typeface="Gisha" pitchFamily="34" charset="-79"/>
                <a:cs typeface="Gisha" pitchFamily="34" charset="-79"/>
              </a:rPr>
            </a:br>
            <a:r>
              <a:rPr lang="en-US" sz="2000" i="1" dirty="0" smtClean="0">
                <a:latin typeface="Gisha" pitchFamily="34" charset="-79"/>
                <a:cs typeface="Gisha" pitchFamily="34" charset="-79"/>
              </a:rPr>
              <a:t>and INFN, </a:t>
            </a:r>
            <a:r>
              <a:rPr lang="en-US" sz="2000" i="1" dirty="0">
                <a:latin typeface="Gisha" pitchFamily="34" charset="-79"/>
                <a:cs typeface="Gisha" pitchFamily="34" charset="-79"/>
              </a:rPr>
              <a:t>N</a:t>
            </a:r>
            <a:r>
              <a:rPr lang="en-US" sz="2000" i="1" dirty="0" smtClean="0">
                <a:latin typeface="Gisha" pitchFamily="34" charset="-79"/>
                <a:cs typeface="Gisha" pitchFamily="34" charset="-79"/>
              </a:rPr>
              <a:t>aples Section</a:t>
            </a:r>
            <a:r>
              <a:rPr lang="en-US" sz="2000" i="1" dirty="0">
                <a:latin typeface="Gisha" pitchFamily="34" charset="-79"/>
                <a:cs typeface="Gisha" pitchFamily="34" charset="-79"/>
              </a:rPr>
              <a:t/>
            </a:r>
            <a:br>
              <a:rPr lang="en-US" sz="2000" i="1" dirty="0">
                <a:latin typeface="Gisha" pitchFamily="34" charset="-79"/>
                <a:cs typeface="Gisha" pitchFamily="34" charset="-79"/>
              </a:rPr>
            </a:br>
            <a:endParaRPr lang="it-IT" sz="2000" i="1" dirty="0" smtClean="0">
              <a:latin typeface="Gisha" pitchFamily="34" charset="-79"/>
              <a:cs typeface="Gisha" pitchFamily="34" charset="-79"/>
            </a:endParaRPr>
          </a:p>
        </p:txBody>
      </p:sp>
      <p:sp>
        <p:nvSpPr>
          <p:cNvPr id="2" name="Sottotitolo 6"/>
          <p:cNvSpPr>
            <a:spLocks noGrp="1"/>
          </p:cNvSpPr>
          <p:nvPr>
            <p:ph type="subTitle" idx="1"/>
          </p:nvPr>
        </p:nvSpPr>
        <p:spPr>
          <a:xfrm>
            <a:off x="2123728" y="4653136"/>
            <a:ext cx="4953000" cy="1752600"/>
          </a:xfrm>
        </p:spPr>
        <p:txBody>
          <a:bodyPr/>
          <a:lstStyle/>
          <a:p>
            <a:pPr algn="ctr"/>
            <a:endParaRPr lang="en-GB" sz="2000" dirty="0" smtClean="0"/>
          </a:p>
          <a:p>
            <a:pPr algn="ctr"/>
            <a:r>
              <a:rPr lang="en-GB" sz="1800" dirty="0" smtClean="0"/>
              <a:t>Workshop</a:t>
            </a:r>
            <a:r>
              <a:rPr lang="en-GB" sz="1800" dirty="0"/>
              <a:t> on </a:t>
            </a:r>
            <a:r>
              <a:rPr lang="en-GB" sz="1800" dirty="0" smtClean="0"/>
              <a:t>basic </a:t>
            </a:r>
            <a:r>
              <a:rPr lang="en-GB" sz="1800" dirty="0"/>
              <a:t>research and interdisciplinary applications with small </a:t>
            </a:r>
            <a:r>
              <a:rPr lang="en-GB" sz="1800" dirty="0" smtClean="0"/>
              <a:t>accelerators</a:t>
            </a:r>
          </a:p>
          <a:p>
            <a:pPr algn="ctr"/>
            <a:r>
              <a:rPr lang="en-GB" dirty="0" smtClean="0"/>
              <a:t> </a:t>
            </a:r>
            <a:r>
              <a:rPr lang="en-GB" sz="1600" dirty="0" smtClean="0"/>
              <a:t>Naples</a:t>
            </a:r>
            <a:r>
              <a:rPr lang="en-GB" sz="1600" dirty="0" smtClean="0"/>
              <a:t>, </a:t>
            </a:r>
            <a:r>
              <a:rPr lang="en-GB" sz="1600" dirty="0"/>
              <a:t>17-18 January 2018</a:t>
            </a:r>
            <a:endParaRPr lang="it-IT" sz="1600" dirty="0"/>
          </a:p>
          <a:p>
            <a:pPr marL="63500" algn="ctr" eaLnBrk="1" hangingPunct="1">
              <a:defRPr/>
            </a:pPr>
            <a:endParaRPr lang="it-IT" sz="2800" dirty="0" smtClean="0">
              <a:latin typeface="Trajan Pro" pitchFamily="18" charset="0"/>
              <a:cs typeface="Gisha" pitchFamily="34" charset="-79"/>
            </a:endParaRPr>
          </a:p>
        </p:txBody>
      </p:sp>
      <p:graphicFrame>
        <p:nvGraphicFramePr>
          <p:cNvPr id="5128" name="Object 8"/>
          <p:cNvGraphicFramePr>
            <a:graphicFrameLocks noChangeAspect="1"/>
          </p:cNvGraphicFramePr>
          <p:nvPr/>
        </p:nvGraphicFramePr>
        <p:xfrm>
          <a:off x="5508104" y="3933056"/>
          <a:ext cx="2808312" cy="2246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5" name="SPW 11.0 Graph" r:id="rId3" imgW="5333400" imgH="4269240" progId="SigmaPlotGraphicObject.11">
                  <p:embed/>
                </p:oleObj>
              </mc:Choice>
              <mc:Fallback>
                <p:oleObj name="SPW 11.0 Graph" r:id="rId3" imgW="5333400" imgH="4269240" progId="SigmaPlotGraphicObject.11">
                  <p:embed/>
                  <p:pic>
                    <p:nvPicPr>
                      <p:cNvPr id="0" name="Picture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104" y="3933056"/>
                        <a:ext cx="2808312" cy="2246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743907"/>
            <a:ext cx="3271202" cy="31140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33228" y="620688"/>
            <a:ext cx="8229600" cy="1066800"/>
          </a:xfrm>
        </p:spPr>
        <p:txBody>
          <a:bodyPr/>
          <a:lstStyle/>
          <a:p>
            <a:pPr algn="ctr"/>
            <a:r>
              <a:rPr lang="en-US" dirty="0" smtClean="0"/>
              <a:t>Combined exposures-2</a:t>
            </a:r>
            <a:endParaRPr lang="en-US" dirty="0"/>
          </a:p>
        </p:txBody>
      </p:sp>
      <p:graphicFrame>
        <p:nvGraphicFramePr>
          <p:cNvPr id="4" name="Object 3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2553911"/>
              </p:ext>
            </p:extLst>
          </p:nvPr>
        </p:nvGraphicFramePr>
        <p:xfrm>
          <a:off x="175196" y="1845145"/>
          <a:ext cx="4396804" cy="36174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54" name="SPW 12.0 Graph" r:id="rId3" imgW="5582160" imgH="4592880" progId="SigmaPlotGraphicObject.11">
                  <p:embed/>
                </p:oleObj>
              </mc:Choice>
              <mc:Fallback>
                <p:oleObj name="SPW 12.0 Graph" r:id="rId3" imgW="5582160" imgH="4592880" progId="SigmaPlotGraphicObject.11">
                  <p:embed/>
                  <p:pic>
                    <p:nvPicPr>
                      <p:cNvPr id="1058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196" y="1845145"/>
                        <a:ext cx="4396804" cy="361744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Immagin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99992" y="1845146"/>
            <a:ext cx="4666694" cy="3632238"/>
          </a:xfrm>
          <a:prstGeom prst="rect">
            <a:avLst/>
          </a:prstGeom>
        </p:spPr>
      </p:pic>
      <p:sp>
        <p:nvSpPr>
          <p:cNvPr id="2" name="Ovale 1"/>
          <p:cNvSpPr/>
          <p:nvPr/>
        </p:nvSpPr>
        <p:spPr>
          <a:xfrm>
            <a:off x="8244408" y="4149080"/>
            <a:ext cx="418420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Connettore 2 6"/>
          <p:cNvCxnSpPr/>
          <p:nvPr/>
        </p:nvCxnSpPr>
        <p:spPr>
          <a:xfrm flipH="1">
            <a:off x="3491880" y="4437112"/>
            <a:ext cx="504056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Connettore 2 8"/>
          <p:cNvCxnSpPr/>
          <p:nvPr/>
        </p:nvCxnSpPr>
        <p:spPr>
          <a:xfrm flipH="1">
            <a:off x="3491880" y="4589512"/>
            <a:ext cx="504056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Rettangolo 9"/>
          <p:cNvSpPr/>
          <p:nvPr/>
        </p:nvSpPr>
        <p:spPr>
          <a:xfrm>
            <a:off x="2699792" y="5301208"/>
            <a:ext cx="1656184" cy="1761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ttangolo 10"/>
          <p:cNvSpPr/>
          <p:nvPr/>
        </p:nvSpPr>
        <p:spPr>
          <a:xfrm>
            <a:off x="2699792" y="5013176"/>
            <a:ext cx="1656184" cy="1761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ttangolo 11"/>
          <p:cNvSpPr/>
          <p:nvPr/>
        </p:nvSpPr>
        <p:spPr>
          <a:xfrm>
            <a:off x="6732240" y="3068960"/>
            <a:ext cx="1656184" cy="1761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ttangolo 12"/>
          <p:cNvSpPr/>
          <p:nvPr/>
        </p:nvSpPr>
        <p:spPr>
          <a:xfrm>
            <a:off x="6732240" y="3356992"/>
            <a:ext cx="1656184" cy="1761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73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20080"/>
          </a:xfrm>
        </p:spPr>
        <p:txBody>
          <a:bodyPr/>
          <a:lstStyle/>
          <a:p>
            <a:pPr algn="ctr"/>
            <a:r>
              <a:rPr lang="en-US" dirty="0" smtClean="0"/>
              <a:t>Main results</a:t>
            </a:r>
            <a:endParaRPr lang="en-US" dirty="0"/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179512" y="1556792"/>
            <a:ext cx="4392488" cy="4324350"/>
          </a:xfrm>
        </p:spPr>
        <p:txBody>
          <a:bodyPr/>
          <a:lstStyle/>
          <a:p>
            <a:r>
              <a:rPr lang="en-US" dirty="0" smtClean="0"/>
              <a:t>Deviation from predicted RBE-LET dependence</a:t>
            </a:r>
          </a:p>
          <a:p>
            <a:r>
              <a:rPr lang="en-US" dirty="0" smtClean="0"/>
              <a:t>Exacerbation of high LET-induced genomic instability by RF signals</a:t>
            </a:r>
            <a:endParaRPr lang="en-US" dirty="0"/>
          </a:p>
        </p:txBody>
      </p:sp>
      <p:pic>
        <p:nvPicPr>
          <p:cNvPr id="6" name="Segnaposto contenuto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650447" y="1556792"/>
            <a:ext cx="4170025" cy="4273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835744"/>
            <a:ext cx="4377706" cy="2592288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0779" y="955145"/>
            <a:ext cx="3671667" cy="2846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2121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35496" y="1052736"/>
            <a:ext cx="9036496" cy="4824536"/>
          </a:xfrm>
        </p:spPr>
        <p:txBody>
          <a:bodyPr/>
          <a:lstStyle/>
          <a:p>
            <a:pPr marL="109537" indent="0">
              <a:buNone/>
            </a:pPr>
            <a:r>
              <a:rPr lang="en-US" sz="1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Papers &amp; proceedings: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Development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a low-energy particle irradiation facility for the study of the biological effectiveness of the ion track end. JOURNAL OF PHYSICS. CONFERENCE SERIES,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Manti L. et al.,.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vol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373, p. 012019-012026, ISSN: 1742-6588, doi:10.1088/1742-6596/373/1/012019 (2012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it-IT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BioEM2009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Joint meeting of The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Bioelectromagnetics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Society (BEMS) and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European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BioElectromagnetics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Association (EBEA).  Effects Of UMTS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Signal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(1.95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GHz) On Cytogenetic Damage Induced By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Ionising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Radiation Of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Varying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Quality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Radiation In Human Cells In Vitro. 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Manti L. et al.,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Davos,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Svizzera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giugno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2009.</a:t>
            </a:r>
            <a:endParaRPr lang="it-IT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37th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annual meeting of the European Radiation Research Society (ERRS).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Vitro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effects of exposure to radiofrequency on DNA damage induced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high-LET </a:t>
            </a:r>
            <a:r>
              <a:rPr lang="it-IT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ionising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radiation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Manti L. et al., 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Praga, Rep. Ceca, agosto 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2009.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38th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annual meeting of the European Radiation Research Society (ERRS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Combined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exposure of human cells to high-LET radiation and UMTS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signal: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acute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damage and genomic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instability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.Manti L. et al.,</a:t>
            </a: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Campajola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Stoccolma (Svezia) 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settembre 2010.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XV 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Convegno Nazionale della Società per la Ricerche sulle 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Radiazioni (SIRR). Influenza 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del segnale UMTS (1.95 GHz) su danno citogenetico acuto 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ed instabilità 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genomica indotti in vitro da radiazione ionizzante ad 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alto LET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D’Arco A. et </a:t>
            </a: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al.,Roma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ottobre 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2010.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14th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Congress of Radiation Research, Irradiation of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tumour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lines with very high-LET particle beams accelerated at Naples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Tandem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facility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Manti 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et al., Varsavia (Polonia), 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agosto 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2011.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ION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BEAMS '12 - Multidisciplinary Applications of Nuclear Physics with Ion Beams- Influence of the ion type on the radiobiological effectiveness of accelerated ion beams. 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Manti 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et al., Legnaro, LNL-INFN 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(Padova) , giugno 2012</a:t>
            </a:r>
          </a:p>
          <a:p>
            <a:pPr marL="109537" indent="0">
              <a:buNone/>
            </a:pPr>
            <a:r>
              <a:rPr lang="it-IT" sz="16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MSc</a:t>
            </a:r>
            <a:r>
              <a:rPr lang="it-IT" sz="1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6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Theses</a:t>
            </a:r>
            <a:r>
              <a:rPr lang="it-IT" sz="1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it-IT" sz="16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Physics</a:t>
            </a:r>
            <a:r>
              <a:rPr lang="it-IT" sz="1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Annalisa D'Arco, 2009-10, 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«Effetti 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combinati derivanti dall’esposizione in vitro di cellule umane alla radiazione ionizzante di vario LET ed a campi a 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radiofrequenza”</a:t>
            </a:r>
          </a:p>
          <a:p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Francesca 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Margaret </a:t>
            </a:r>
            <a:r>
              <a:rPr lang="it-IT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Perozziello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2011-12 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“Caratterizzazione </a:t>
            </a:r>
            <a:r>
              <a:rPr lang="it-IT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radiobiofisica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 fasci di ioni carbonio, ossigeno e fluoro accelerati al Tandem TTT-3  del Dipartimento di Scienze Fisiche dell’Università di Napoli Federico 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II”</a:t>
            </a:r>
          </a:p>
          <a:p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Carla Maiorino, 2011-12 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“Studio degli effetti </a:t>
            </a:r>
            <a:r>
              <a:rPr lang="it-IT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subletali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indotti da radiazioni ad alto LET e diverso Z nell’ambito del progetto </a:t>
            </a:r>
            <a:r>
              <a:rPr lang="it-IT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MiMo-Bragg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</a:p>
          <a:p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Giuseppe Signore, 2012-13, “ Effetti 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radiobiologici di ioni su cellule umane: modellizzazione mediante il </a:t>
            </a:r>
            <a:r>
              <a:rPr lang="it-IT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toolkit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GEANT4 della perdita di 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energia”</a:t>
            </a:r>
            <a:endParaRPr lang="it-IT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dirty="0"/>
              <a:t> </a:t>
            </a:r>
          </a:p>
          <a:p>
            <a:endParaRPr lang="en-US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73527" y="548680"/>
            <a:ext cx="8229600" cy="504056"/>
          </a:xfrm>
        </p:spPr>
        <p:txBody>
          <a:bodyPr/>
          <a:lstStyle/>
          <a:p>
            <a:r>
              <a:rPr lang="en-US" dirty="0" smtClean="0"/>
              <a:t>Naples Tandem output (2009-12)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9066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97096" y="1531330"/>
            <a:ext cx="3942130" cy="4815952"/>
          </a:xfrm>
        </p:spPr>
        <p:txBody>
          <a:bodyPr>
            <a:normAutofit/>
          </a:bodyPr>
          <a:lstStyle/>
          <a:p>
            <a:pPr algn="just">
              <a:lnSpc>
                <a:spcPct val="110000"/>
              </a:lnSpc>
            </a:pPr>
            <a:r>
              <a:rPr lang="en-US" sz="2400" dirty="0" smtClean="0"/>
              <a:t>Physics and radiobiology provide the rationale for medical use of accelerated particle beams</a:t>
            </a:r>
          </a:p>
          <a:p>
            <a:pPr marL="0" indent="0">
              <a:lnSpc>
                <a:spcPct val="110000"/>
              </a:lnSpc>
              <a:buNone/>
            </a:pPr>
            <a:endParaRPr lang="en-US" sz="7400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3568" y="434991"/>
            <a:ext cx="7886700" cy="84125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Therapeutic applications of charged particles: hadrontherapy</a:t>
            </a:r>
            <a:endParaRPr lang="it-IT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420" y="3861048"/>
            <a:ext cx="3809524" cy="2790476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647" y="1401288"/>
            <a:ext cx="8780542" cy="2747792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4900" y="1831600"/>
            <a:ext cx="3354208" cy="4833605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614" y="3939306"/>
            <a:ext cx="2959574" cy="2777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758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066800"/>
          </a:xfrm>
        </p:spPr>
        <p:txBody>
          <a:bodyPr/>
          <a:lstStyle/>
          <a:p>
            <a:pPr algn="ctr"/>
            <a:r>
              <a:rPr lang="en-US" dirty="0" smtClean="0"/>
              <a:t>Enhancing </a:t>
            </a:r>
            <a:r>
              <a:rPr lang="en-US" dirty="0" err="1" smtClean="0"/>
              <a:t>protontherapy</a:t>
            </a:r>
            <a:r>
              <a:rPr lang="en-US" dirty="0" smtClean="0"/>
              <a:t> effectiveness</a:t>
            </a:r>
            <a:endParaRPr lang="en-US" dirty="0"/>
          </a:p>
        </p:txBody>
      </p:sp>
      <p:pic>
        <p:nvPicPr>
          <p:cNvPr id="4" name="Picture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87624" y="1928361"/>
            <a:ext cx="6535478" cy="4668991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791" y="2204864"/>
            <a:ext cx="8754418" cy="3821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149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11"/>
          <p:cNvSpPr>
            <a:spLocks noGrp="1"/>
          </p:cNvSpPr>
          <p:nvPr>
            <p:ph type="title"/>
          </p:nvPr>
        </p:nvSpPr>
        <p:spPr bwMode="auto">
          <a:xfrm>
            <a:off x="91107" y="-243408"/>
            <a:ext cx="8720137" cy="711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altLang="it-IT" dirty="0" smtClean="0"/>
              <a:t/>
            </a:r>
            <a:br>
              <a:rPr lang="en-GB" altLang="it-IT" dirty="0" smtClean="0"/>
            </a:br>
            <a:r>
              <a:rPr lang="en-GB" altLang="it-IT" dirty="0">
                <a:solidFill>
                  <a:schemeClr val="tx2"/>
                </a:solidFill>
                <a:latin typeface="Gisha" pitchFamily="34" charset="-79"/>
                <a:cs typeface="Gisha" pitchFamily="34" charset="-79"/>
              </a:rPr>
              <a:t>Projectile fragmentation in </a:t>
            </a:r>
            <a:r>
              <a:rPr lang="en-GB" altLang="it-IT" baseline="30000" dirty="0">
                <a:solidFill>
                  <a:schemeClr val="tx2"/>
                </a:solidFill>
                <a:latin typeface="Gisha" pitchFamily="34" charset="-79"/>
                <a:cs typeface="Gisha" pitchFamily="34" charset="-79"/>
              </a:rPr>
              <a:t>12</a:t>
            </a:r>
            <a:r>
              <a:rPr lang="en-GB" altLang="it-IT" dirty="0">
                <a:solidFill>
                  <a:schemeClr val="tx2"/>
                </a:solidFill>
                <a:latin typeface="Gisha" pitchFamily="34" charset="-79"/>
                <a:cs typeface="Gisha" pitchFamily="34" charset="-79"/>
              </a:rPr>
              <a:t>C ion hadrontherapy </a:t>
            </a:r>
            <a:endParaRPr lang="it-IT" altLang="it-IT" dirty="0">
              <a:solidFill>
                <a:schemeClr val="tx2"/>
              </a:solidFill>
              <a:latin typeface="Gisha" pitchFamily="34" charset="-79"/>
              <a:cs typeface="Gisha" pitchFamily="34" charset="-79"/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84137" y="1559719"/>
            <a:ext cx="8947150" cy="4705350"/>
          </a:xfrm>
        </p:spPr>
        <p:txBody>
          <a:bodyPr>
            <a:normAutofit/>
          </a:bodyPr>
          <a:lstStyle/>
          <a:p>
            <a:pPr marL="0" indent="0" defTabSz="685983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GB" dirty="0" smtClean="0"/>
          </a:p>
        </p:txBody>
      </p:sp>
      <p:sp>
        <p:nvSpPr>
          <p:cNvPr id="61444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0"/>
            <a:ext cx="0" cy="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Malgun Gothic" panose="020B0503020000020004" pitchFamily="34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Malgun Gothic" panose="020B0503020000020004" pitchFamily="34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Malgun Gothic" panose="020B0503020000020004" pitchFamily="34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Malgun Gothic" panose="020B0503020000020004" pitchFamily="34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Malgun Gothic" panose="020B0503020000020004" pitchFamily="34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</a:defRPr>
            </a:lvl9pPr>
          </a:lstStyle>
          <a:p>
            <a:pPr eaLnBrk="1" hangingPunct="1"/>
            <a:endParaRPr lang="it-IT" altLang="it-IT" dirty="0"/>
          </a:p>
        </p:txBody>
      </p:sp>
      <p:pic>
        <p:nvPicPr>
          <p:cNvPr id="14" name="Immagin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975" y="1641475"/>
            <a:ext cx="4532312" cy="406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612"/>
          <a:stretch>
            <a:fillRect/>
          </a:stretch>
        </p:blipFill>
        <p:spPr bwMode="auto">
          <a:xfrm>
            <a:off x="4857750" y="1674813"/>
            <a:ext cx="4181475" cy="400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666" b="21944"/>
          <a:stretch>
            <a:fillRect/>
          </a:stretch>
        </p:blipFill>
        <p:spPr bwMode="auto">
          <a:xfrm>
            <a:off x="1719262" y="1657127"/>
            <a:ext cx="5705475" cy="414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6"/>
          <a:srcRect r="54167"/>
          <a:stretch/>
        </p:blipFill>
        <p:spPr>
          <a:xfrm>
            <a:off x="242512" y="1987570"/>
            <a:ext cx="4023746" cy="3376572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72000" y="2060848"/>
            <a:ext cx="4007950" cy="3190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688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8650" y="238225"/>
            <a:ext cx="7886700" cy="72795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Boron-Neutron Capture Therapy (BNCT)</a:t>
            </a:r>
            <a:endParaRPr lang="en-US" dirty="0"/>
          </a:p>
        </p:txBody>
      </p:sp>
      <p:pic>
        <p:nvPicPr>
          <p:cNvPr id="5" name="Segnaposto contenuto 4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5" t="22505" r="48121" b="62613"/>
          <a:stretch/>
        </p:blipFill>
        <p:spPr>
          <a:xfrm>
            <a:off x="795785" y="1684283"/>
            <a:ext cx="7552430" cy="3171496"/>
          </a:xfrm>
          <a:prstGeom prst="rect">
            <a:avLst/>
          </a:prstGeom>
        </p:spPr>
      </p:pic>
      <p:pic>
        <p:nvPicPr>
          <p:cNvPr id="6" name="Segnaposto contenuto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926" b="17321"/>
          <a:stretch/>
        </p:blipFill>
        <p:spPr>
          <a:xfrm>
            <a:off x="2084888" y="1316144"/>
            <a:ext cx="4974224" cy="4649069"/>
          </a:xfrm>
          <a:prstGeom prst="rect">
            <a:avLst/>
          </a:prstGeom>
        </p:spPr>
      </p:pic>
      <p:sp>
        <p:nvSpPr>
          <p:cNvPr id="7" name="Rettangolo 6"/>
          <p:cNvSpPr/>
          <p:nvPr/>
        </p:nvSpPr>
        <p:spPr>
          <a:xfrm>
            <a:off x="2311644" y="5997989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https://www.nccs.com.sg/Newsroom/NewsArticlesandReports/2015NewsArticlesandReports/Pages/Thenextbigthing.aspx</a:t>
            </a:r>
          </a:p>
        </p:txBody>
      </p:sp>
    </p:spTree>
    <p:extLst>
      <p:ext uri="{BB962C8B-B14F-4D97-AF65-F5344CB8AC3E}">
        <p14:creationId xmlns:p14="http://schemas.microsoft.com/office/powerpoint/2010/main" val="3479291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58" t="7368" b="67718"/>
          <a:stretch/>
        </p:blipFill>
        <p:spPr>
          <a:xfrm>
            <a:off x="1369512" y="994909"/>
            <a:ext cx="7348579" cy="4541595"/>
          </a:xfrm>
          <a:prstGeom prst="rect">
            <a:avLst/>
          </a:prstGeom>
        </p:spPr>
      </p:pic>
      <p:sp>
        <p:nvSpPr>
          <p:cNvPr id="10" name="Rettangolo 9"/>
          <p:cNvSpPr/>
          <p:nvPr/>
        </p:nvSpPr>
        <p:spPr>
          <a:xfrm>
            <a:off x="2809560" y="5668314"/>
            <a:ext cx="40343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Stave S. </a:t>
            </a:r>
            <a:r>
              <a:rPr lang="en-US" dirty="0"/>
              <a:t>et al</a:t>
            </a:r>
            <a:r>
              <a:rPr lang="en-US" dirty="0" smtClean="0"/>
              <a:t>., </a:t>
            </a:r>
            <a:r>
              <a:rPr lang="en-US" dirty="0"/>
              <a:t>Physics Letters </a:t>
            </a:r>
            <a:r>
              <a:rPr lang="en-US" dirty="0" smtClean="0"/>
              <a:t>B </a:t>
            </a:r>
            <a:r>
              <a:rPr lang="en-US" dirty="0"/>
              <a:t>(2011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512586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dirty="0"/>
              <a:t>The proton-boron fusion </a:t>
            </a:r>
            <a:r>
              <a:rPr lang="en-US" dirty="0" smtClean="0"/>
              <a:t>reaction </a:t>
            </a:r>
            <a:endParaRPr lang="en-US" dirty="0"/>
          </a:p>
        </p:txBody>
      </p:sp>
      <p:pic>
        <p:nvPicPr>
          <p:cNvPr id="5" name="Segnaposto contenuto 4"/>
          <p:cNvPicPr>
            <a:picLocks noGrp="1" noChangeAspect="1"/>
          </p:cNvPicPr>
          <p:nvPr>
            <p:ph idx="1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r="34439" b="53198"/>
          <a:stretch/>
        </p:blipFill>
        <p:spPr>
          <a:xfrm>
            <a:off x="1795847" y="1542837"/>
            <a:ext cx="5552306" cy="4394611"/>
          </a:xfrm>
        </p:spPr>
      </p:pic>
      <p:sp>
        <p:nvSpPr>
          <p:cNvPr id="6" name="Rettangolo 5"/>
          <p:cNvSpPr/>
          <p:nvPr/>
        </p:nvSpPr>
        <p:spPr>
          <a:xfrm>
            <a:off x="848146" y="5937448"/>
            <a:ext cx="744770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Rolfs C. and </a:t>
            </a:r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Trautvetter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H.P. Z. Phys. A - Atomic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Nuclei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1987) 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184340" y="3432366"/>
            <a:ext cx="25017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 + p → 3</a:t>
            </a:r>
            <a:r>
              <a:rPr lang="el-GR" dirty="0" smtClean="0"/>
              <a:t>α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8.7 MeV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5544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8649" y="503041"/>
            <a:ext cx="7886700" cy="1070862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algn="ctr"/>
            <a:r>
              <a:rPr lang="en-US" sz="4000" dirty="0" smtClean="0"/>
              <a:t>Towards Proton-Boron Capture Therapy  (PBCT)-1</a:t>
            </a:r>
            <a:endParaRPr lang="en-US" sz="4000" dirty="0"/>
          </a:p>
        </p:txBody>
      </p:sp>
      <p:pic>
        <p:nvPicPr>
          <p:cNvPr id="5" name="Segnaposto contenuto 4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61149"/>
          <a:stretch/>
        </p:blipFill>
        <p:spPr>
          <a:xfrm>
            <a:off x="1835696" y="1581020"/>
            <a:ext cx="5522976" cy="1847980"/>
          </a:xfrm>
          <a:prstGeom prst="rect">
            <a:avLst/>
          </a:prstGeom>
        </p:spPr>
      </p:pic>
      <p:sp>
        <p:nvSpPr>
          <p:cNvPr id="6" name="Rettangolo 5"/>
          <p:cNvSpPr/>
          <p:nvPr/>
        </p:nvSpPr>
        <p:spPr>
          <a:xfrm>
            <a:off x="2890749" y="3243291"/>
            <a:ext cx="336250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Do-Kun, Y. et al., Appl. Phys. Lett. (2014)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87"/>
          <a:stretch/>
        </p:blipFill>
        <p:spPr>
          <a:xfrm>
            <a:off x="0" y="2036063"/>
            <a:ext cx="4801858" cy="3330765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838680" y="5596507"/>
            <a:ext cx="34637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Courtesy of </a:t>
            </a:r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Cirrone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G.A.P., INFN-LNS, Italy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74168" y="2014699"/>
            <a:ext cx="3877392" cy="3889585"/>
          </a:xfrm>
          <a:prstGeom prst="rect">
            <a:avLst/>
          </a:prstGeom>
        </p:spPr>
      </p:pic>
      <p:sp>
        <p:nvSpPr>
          <p:cNvPr id="9" name="Ovale 8"/>
          <p:cNvSpPr/>
          <p:nvPr/>
        </p:nvSpPr>
        <p:spPr>
          <a:xfrm>
            <a:off x="1926336" y="2328672"/>
            <a:ext cx="474593" cy="43891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Connettore 2 12"/>
          <p:cNvCxnSpPr/>
          <p:nvPr/>
        </p:nvCxnSpPr>
        <p:spPr>
          <a:xfrm flipH="1">
            <a:off x="2686051" y="2505010"/>
            <a:ext cx="4970525" cy="0"/>
          </a:xfrm>
          <a:prstGeom prst="straightConnector1">
            <a:avLst/>
          </a:prstGeom>
          <a:ln w="28575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2" name="CasellaDiTesto 21"/>
          <p:cNvSpPr txBox="1"/>
          <p:nvPr/>
        </p:nvSpPr>
        <p:spPr>
          <a:xfrm>
            <a:off x="1926336" y="5366828"/>
            <a:ext cx="11929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Incident proton energy</a:t>
            </a:r>
            <a:endParaRPr lang="en-U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7876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92282" y="680088"/>
            <a:ext cx="7886700" cy="402129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Towards Proton-Boron Capture Therapy  (PBCT</a:t>
            </a:r>
            <a:r>
              <a:rPr lang="en-US" dirty="0" smtClean="0"/>
              <a:t>)-2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27584" y="6244251"/>
            <a:ext cx="7525407" cy="520700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en-US" i="1" dirty="0" err="1" smtClean="0"/>
              <a:t>Cirrone</a:t>
            </a:r>
            <a:r>
              <a:rPr lang="en-US" i="1" dirty="0" smtClean="0"/>
              <a:t> et al</a:t>
            </a:r>
            <a:r>
              <a:rPr lang="en-US" i="1" dirty="0"/>
              <a:t>., First experimental proof of Proton </a:t>
            </a:r>
            <a:r>
              <a:rPr lang="en-US" i="1" dirty="0" smtClean="0"/>
              <a:t>Boron Capture </a:t>
            </a:r>
            <a:r>
              <a:rPr lang="en-US" i="1" dirty="0"/>
              <a:t>Therapy (PBCT) to </a:t>
            </a:r>
            <a:r>
              <a:rPr lang="en-US" i="1" dirty="0" smtClean="0"/>
              <a:t>enhance </a:t>
            </a:r>
            <a:r>
              <a:rPr lang="en-US" i="1" dirty="0" err="1" smtClean="0"/>
              <a:t>protontherapy</a:t>
            </a:r>
            <a:r>
              <a:rPr lang="en-US" i="1" dirty="0" smtClean="0"/>
              <a:t> effectiveness Sci Rep, in press</a:t>
            </a:r>
            <a:endParaRPr lang="en-US" i="1" dirty="0"/>
          </a:p>
        </p:txBody>
      </p:sp>
      <p:graphicFrame>
        <p:nvGraphicFramePr>
          <p:cNvPr id="4" name="Ogget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3928968"/>
              </p:ext>
            </p:extLst>
          </p:nvPr>
        </p:nvGraphicFramePr>
        <p:xfrm>
          <a:off x="1637483" y="1340768"/>
          <a:ext cx="5958853" cy="49235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76" name="SPW 12.0 Graph" r:id="rId4" imgW="5400810" imgH="4457700" progId="SigmaPlotGraphicObject.11">
                  <p:embed/>
                </p:oleObj>
              </mc:Choice>
              <mc:Fallback>
                <p:oleObj name="SPW 12.0 Graph" r:id="rId4" imgW="5400810" imgH="4457700" progId="SigmaPlotGraphicObject.11">
                  <p:embed/>
                  <p:pic>
                    <p:nvPicPr>
                      <p:cNvPr id="4" name="Oggetto 3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37483" y="1340768"/>
                        <a:ext cx="5958853" cy="49235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ttangolo 4"/>
          <p:cNvSpPr/>
          <p:nvPr/>
        </p:nvSpPr>
        <p:spPr>
          <a:xfrm>
            <a:off x="5190238" y="4646414"/>
            <a:ext cx="21002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DMF</a:t>
            </a:r>
            <a:r>
              <a:rPr lang="en-GB" baseline="-25000" dirty="0" smtClean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</a:t>
            </a:r>
            <a:r>
              <a:rPr lang="en-GB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=1.46 ± 0.12  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55485" y="1700808"/>
            <a:ext cx="5208803" cy="4320480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845" y="1869207"/>
            <a:ext cx="9114310" cy="3792041"/>
          </a:xfrm>
          <a:prstGeom prst="rect">
            <a:avLst/>
          </a:prstGeom>
        </p:spPr>
      </p:pic>
      <p:pic>
        <p:nvPicPr>
          <p:cNvPr id="10" name="Immagine 9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1646236"/>
            <a:ext cx="7886700" cy="43156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43996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68950" y="1012652"/>
            <a:ext cx="8229600" cy="4657006"/>
          </a:xfrm>
        </p:spPr>
        <p:txBody>
          <a:bodyPr/>
          <a:lstStyle/>
          <a:p>
            <a:r>
              <a:rPr lang="en-US" sz="2800" dirty="0" smtClean="0"/>
              <a:t>Particle radiobiology</a:t>
            </a:r>
          </a:p>
          <a:p>
            <a:pPr marL="109537" indent="0">
              <a:buNone/>
            </a:pPr>
            <a:endParaRPr lang="en-US" dirty="0" smtClean="0"/>
          </a:p>
          <a:p>
            <a:r>
              <a:rPr lang="en-US" sz="2800" dirty="0" smtClean="0"/>
              <a:t>Past research carried out at the Naples Tandem Accelerator</a:t>
            </a:r>
          </a:p>
          <a:p>
            <a:pPr lvl="1"/>
            <a:r>
              <a:rPr lang="en-US" sz="2000" dirty="0" smtClean="0"/>
              <a:t>Ion type- </a:t>
            </a:r>
            <a:r>
              <a:rPr lang="en-US" sz="2000" dirty="0"/>
              <a:t>and </a:t>
            </a:r>
            <a:r>
              <a:rPr lang="en-US" sz="2000" dirty="0" smtClean="0"/>
              <a:t>track structure-dependence </a:t>
            </a:r>
            <a:r>
              <a:rPr lang="en-US" sz="2000" dirty="0"/>
              <a:t>of the </a:t>
            </a:r>
            <a:r>
              <a:rPr lang="en-US" sz="2000" dirty="0" smtClean="0"/>
              <a:t>radiobiological </a:t>
            </a:r>
            <a:r>
              <a:rPr lang="en-US" sz="2000" dirty="0"/>
              <a:t>effectiveness of </a:t>
            </a:r>
            <a:r>
              <a:rPr lang="en-US" sz="2000" dirty="0" smtClean="0"/>
              <a:t>accelerated </a:t>
            </a:r>
            <a:r>
              <a:rPr lang="en-US" sz="2000" dirty="0"/>
              <a:t>ion </a:t>
            </a:r>
            <a:r>
              <a:rPr lang="en-US" sz="2000" dirty="0" smtClean="0"/>
              <a:t>beams</a:t>
            </a:r>
          </a:p>
          <a:p>
            <a:pPr lvl="1"/>
            <a:r>
              <a:rPr lang="en-US" sz="2000" dirty="0" smtClean="0"/>
              <a:t>Modulation by UMTS signals of the acute and long-term cellular effects from alpha particles at energies typical of radon exposure </a:t>
            </a:r>
          </a:p>
          <a:p>
            <a:pPr lvl="1"/>
            <a:endParaRPr lang="en-US" sz="2400" dirty="0" smtClean="0"/>
          </a:p>
          <a:p>
            <a:r>
              <a:rPr lang="en-US" sz="2800" dirty="0" smtClean="0"/>
              <a:t>Current &amp; future research using low-energy accelerated particles</a:t>
            </a:r>
          </a:p>
          <a:p>
            <a:pPr lvl="1"/>
            <a:r>
              <a:rPr lang="en-US" sz="2000" dirty="0" smtClean="0"/>
              <a:t>Hadrontherapy-related particle fragmentation</a:t>
            </a:r>
          </a:p>
          <a:p>
            <a:pPr lvl="1"/>
            <a:r>
              <a:rPr lang="en-US" sz="2000" dirty="0" smtClean="0"/>
              <a:t>Towards proton-boron capture therapy</a:t>
            </a: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60401" y="332656"/>
            <a:ext cx="8229600" cy="648072"/>
          </a:xfrm>
        </p:spPr>
        <p:txBody>
          <a:bodyPr/>
          <a:lstStyle/>
          <a:p>
            <a:pPr algn="ctr"/>
            <a:r>
              <a:rPr lang="en-US" dirty="0" smtClean="0"/>
              <a:t>Outline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2882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1963" y="2170400"/>
            <a:ext cx="8286750" cy="3806250"/>
          </a:xfrm>
          <a:prstGeom prst="rect">
            <a:avLst/>
          </a:prstGeom>
        </p:spPr>
      </p:pic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Chromosome aberration studies</a:t>
            </a:r>
            <a:endParaRPr lang="en-US" dirty="0"/>
          </a:p>
        </p:txBody>
      </p:sp>
      <p:pic>
        <p:nvPicPr>
          <p:cNvPr id="5" name="Segnaposto contenuto 3"/>
          <p:cNvPicPr>
            <a:picLocks noChangeAspect="1"/>
          </p:cNvPicPr>
          <p:nvPr/>
        </p:nvPicPr>
        <p:blipFill rotWithShape="1">
          <a:blip r:embed="rId3"/>
          <a:srcRect t="8298"/>
          <a:stretch/>
        </p:blipFill>
        <p:spPr bwMode="auto">
          <a:xfrm>
            <a:off x="1399652" y="1426463"/>
            <a:ext cx="6344696" cy="4850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Segnaposto contenuto 3"/>
          <p:cNvPicPr>
            <a:picLocks noChangeAspect="1"/>
          </p:cNvPicPr>
          <p:nvPr/>
        </p:nvPicPr>
        <p:blipFill rotWithShape="1">
          <a:blip r:embed="rId4"/>
          <a:srcRect r="5000"/>
          <a:stretch/>
        </p:blipFill>
        <p:spPr bwMode="auto">
          <a:xfrm>
            <a:off x="1341120" y="1305941"/>
            <a:ext cx="6398284" cy="5143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811209"/>
            <a:ext cx="5400600" cy="4762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78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In vitro </a:t>
            </a:r>
            <a:r>
              <a:rPr lang="en-US" dirty="0" smtClean="0"/>
              <a:t>studies with high-energy clinical beams</a:t>
            </a:r>
          </a:p>
          <a:p>
            <a:endParaRPr lang="en-US" dirty="0"/>
          </a:p>
          <a:p>
            <a:r>
              <a:rPr lang="en-US" i="1" dirty="0" smtClean="0"/>
              <a:t>In vivo </a:t>
            </a:r>
            <a:r>
              <a:rPr lang="en-US" dirty="0" smtClean="0"/>
              <a:t>pre-clinical irradiations</a:t>
            </a:r>
          </a:p>
          <a:p>
            <a:pPr marL="109537" indent="0">
              <a:buNone/>
            </a:pPr>
            <a:endParaRPr lang="en-US" dirty="0" smtClean="0"/>
          </a:p>
          <a:p>
            <a:pPr marL="109537" indent="0">
              <a:buNone/>
            </a:pPr>
            <a:endParaRPr lang="en-US" dirty="0"/>
          </a:p>
          <a:p>
            <a:pPr marL="109537" indent="0">
              <a:buNone/>
            </a:pPr>
            <a:endParaRPr lang="en-US" dirty="0" smtClean="0"/>
          </a:p>
          <a:p>
            <a:pPr marL="109537" indent="0">
              <a:buNone/>
            </a:pPr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Low-energy proton irradiation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Validation of PBFT</a:t>
            </a:r>
            <a:endParaRPr lang="en-US" dirty="0"/>
          </a:p>
        </p:txBody>
      </p:sp>
      <p:pic>
        <p:nvPicPr>
          <p:cNvPr id="4" name="Segnaposto contenuto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555776" y="1712392"/>
            <a:ext cx="4032448" cy="3469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64030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28953" y="1412776"/>
            <a:ext cx="8286093" cy="3880454"/>
          </a:xfrm>
        </p:spPr>
        <p:txBody>
          <a:bodyPr/>
          <a:lstStyle/>
          <a:p>
            <a:r>
              <a:rPr lang="en-US" dirty="0" smtClean="0"/>
              <a:t>Ion radiobiology may still greatly benefit from small accelerators</a:t>
            </a:r>
          </a:p>
          <a:p>
            <a:pPr lvl="1"/>
            <a:r>
              <a:rPr lang="en-US" dirty="0" smtClean="0"/>
              <a:t>Fundamental research on basic radiation action (e.g. role of track structure, cellular repair mechanisms</a:t>
            </a:r>
            <a:r>
              <a:rPr lang="en-US" smtClean="0"/>
              <a:t>, </a:t>
            </a:r>
            <a:r>
              <a:rPr lang="en-US" smtClean="0"/>
              <a:t>etc.)   </a:t>
            </a:r>
            <a:endParaRPr lang="en-US" dirty="0" smtClean="0"/>
          </a:p>
          <a:p>
            <a:pPr marL="411162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Clinically relevant applications (e.g. RBE of hadrontherapy-relevant fragmentation products, novel strategies employing nuclear fusion </a:t>
            </a:r>
            <a:r>
              <a:rPr lang="en-US" dirty="0" smtClean="0"/>
              <a:t>reactions, etc.)</a:t>
            </a:r>
            <a:endParaRPr lang="en-US" dirty="0" smtClean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Conclusions</a:t>
            </a:r>
            <a:endParaRPr lang="en-US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4509120"/>
            <a:ext cx="3384376" cy="2273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342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142106" y="381000"/>
            <a:ext cx="6859788" cy="383704"/>
          </a:xfrm>
        </p:spPr>
        <p:txBody>
          <a:bodyPr>
            <a:normAutofit fontScale="90000"/>
          </a:bodyPr>
          <a:lstStyle/>
          <a:p>
            <a:r>
              <a:rPr lang="en-GB" dirty="0"/>
              <a:t>Acknowledgments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53232" y="1707070"/>
            <a:ext cx="4524807" cy="4788434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en-GB" sz="2100" i="1" dirty="0" smtClean="0">
                <a:latin typeface="Calibri" panose="020F0502020204030204" pitchFamily="34" charset="0"/>
              </a:rPr>
              <a:t>“d</a:t>
            </a:r>
            <a:r>
              <a:rPr lang="en-GB" sz="2100" i="1" dirty="0" smtClean="0">
                <a:latin typeface="Calibri" panose="020F0502020204030204" pitchFamily="34" charset="0"/>
              </a:rPr>
              <a:t>on” Mario </a:t>
            </a:r>
            <a:r>
              <a:rPr lang="en-GB" sz="2100" i="1" dirty="0" err="1" smtClean="0">
                <a:latin typeface="Calibri" panose="020F0502020204030204" pitchFamily="34" charset="0"/>
              </a:rPr>
              <a:t>Borriello</a:t>
            </a:r>
            <a:endParaRPr lang="en-GB" sz="2100" i="1" dirty="0" smtClean="0">
              <a:latin typeface="Calibri" panose="020F0502020204030204" pitchFamily="34" charset="0"/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en-GB" sz="2100" i="1" dirty="0" smtClean="0">
                <a:latin typeface="Calibri" panose="020F0502020204030204" pitchFamily="34" charset="0"/>
              </a:rPr>
              <a:t>Luigi </a:t>
            </a:r>
            <a:r>
              <a:rPr lang="en-GB" sz="2100" i="1" dirty="0" err="1" smtClean="0">
                <a:latin typeface="Calibri" panose="020F0502020204030204" pitchFamily="34" charset="0"/>
              </a:rPr>
              <a:t>Campajola</a:t>
            </a:r>
            <a:endParaRPr lang="en-GB" sz="2100" i="1" dirty="0" smtClean="0">
              <a:latin typeface="Calibri" panose="020F0502020204030204" pitchFamily="34" charset="0"/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en-GB" sz="2100" i="1" dirty="0" smtClean="0">
                <a:latin typeface="Calibri" panose="020F0502020204030204" pitchFamily="34" charset="0"/>
              </a:rPr>
              <a:t>Annalisa </a:t>
            </a:r>
            <a:r>
              <a:rPr lang="en-GB" sz="2100" i="1" dirty="0" err="1" smtClean="0">
                <a:latin typeface="Calibri" panose="020F0502020204030204" pitchFamily="34" charset="0"/>
              </a:rPr>
              <a:t>D’Arco</a:t>
            </a:r>
            <a:endParaRPr lang="en-GB" sz="2100" i="1" dirty="0" smtClean="0">
              <a:latin typeface="Calibri" panose="020F0502020204030204" pitchFamily="34" charset="0"/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en-GB" sz="2100" i="1" dirty="0" smtClean="0">
                <a:latin typeface="Calibri" panose="020F0502020204030204" pitchFamily="34" charset="0"/>
              </a:rPr>
              <a:t>Carla </a:t>
            </a:r>
            <a:r>
              <a:rPr lang="en-GB" sz="2100" i="1" dirty="0" err="1" smtClean="0">
                <a:latin typeface="Calibri" panose="020F0502020204030204" pitchFamily="34" charset="0"/>
              </a:rPr>
              <a:t>Maiorino</a:t>
            </a:r>
            <a:endParaRPr lang="en-GB" sz="2100" i="1" dirty="0" smtClean="0">
              <a:latin typeface="Calibri" panose="020F0502020204030204" pitchFamily="34" charset="0"/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en-GB" sz="2100" i="1" dirty="0" smtClean="0">
                <a:latin typeface="Calibri" panose="020F0502020204030204" pitchFamily="34" charset="0"/>
              </a:rPr>
              <a:t>Antonio Minopoli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GB" sz="2100" i="1" dirty="0" smtClean="0">
                <a:latin typeface="Calibri" panose="020F0502020204030204" pitchFamily="34" charset="0"/>
              </a:rPr>
              <a:t>Rita </a:t>
            </a:r>
            <a:r>
              <a:rPr lang="en-GB" sz="2100" i="1" dirty="0">
                <a:latin typeface="Calibri" panose="020F0502020204030204" pitchFamily="34" charset="0"/>
              </a:rPr>
              <a:t>M</a:t>
            </a:r>
            <a:r>
              <a:rPr lang="en-GB" sz="2100" i="1" dirty="0" smtClean="0">
                <a:latin typeface="Calibri" panose="020F0502020204030204" pitchFamily="34" charset="0"/>
              </a:rPr>
              <a:t>assa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GB" sz="2100" i="1" dirty="0" smtClean="0">
                <a:latin typeface="Calibri" panose="020F0502020204030204" pitchFamily="34" charset="0"/>
              </a:rPr>
              <a:t>Francesca </a:t>
            </a:r>
            <a:r>
              <a:rPr lang="en-GB" sz="2100" i="1" dirty="0">
                <a:latin typeface="Calibri" panose="020F0502020204030204" pitchFamily="34" charset="0"/>
              </a:rPr>
              <a:t>Margaret </a:t>
            </a:r>
            <a:r>
              <a:rPr lang="en-GB" sz="2100" i="1" dirty="0" err="1" smtClean="0">
                <a:latin typeface="Calibri" panose="020F0502020204030204" pitchFamily="34" charset="0"/>
              </a:rPr>
              <a:t>Perozziello</a:t>
            </a:r>
            <a:endParaRPr lang="en-GB" sz="2100" i="1" dirty="0">
              <a:latin typeface="Calibri" panose="020F0502020204030204" pitchFamily="34" charset="0"/>
            </a:endParaRPr>
          </a:p>
          <a:p>
            <a:pPr marL="0" indent="0">
              <a:spcBef>
                <a:spcPts val="600"/>
              </a:spcBef>
              <a:buNone/>
            </a:pPr>
            <a:endParaRPr lang="en-GB" sz="1800" i="1" dirty="0">
              <a:latin typeface="Calibri" panose="020F0502020204030204" pitchFamily="34" charset="0"/>
            </a:endParaRPr>
          </a:p>
          <a:p>
            <a:pPr marL="0" indent="0">
              <a:spcBef>
                <a:spcPts val="600"/>
              </a:spcBef>
              <a:buNone/>
            </a:pPr>
            <a:endParaRPr lang="en-GB" sz="2100" i="1" dirty="0" smtClean="0">
              <a:latin typeface="Calibri" panose="020F0502020204030204" pitchFamily="34" charset="0"/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en-GB" sz="2100" i="1" dirty="0" smtClean="0">
                <a:latin typeface="Calibri" panose="020F0502020204030204" pitchFamily="34" charset="0"/>
              </a:rPr>
              <a:t>Giacomo </a:t>
            </a:r>
            <a:r>
              <a:rPr lang="en-GB" sz="2100" i="1" dirty="0" err="1" smtClean="0">
                <a:latin typeface="Calibri" panose="020F0502020204030204" pitchFamily="34" charset="0"/>
              </a:rPr>
              <a:t>Cuttone</a:t>
            </a:r>
            <a:endParaRPr lang="en-GB" sz="2100" i="1" dirty="0" smtClean="0">
              <a:latin typeface="Calibri" panose="020F0502020204030204" pitchFamily="34" charset="0"/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en-GB" sz="2100" i="1" dirty="0" smtClean="0">
                <a:latin typeface="Calibri" panose="020F0502020204030204" pitchFamily="34" charset="0"/>
              </a:rPr>
              <a:t>Pablo </a:t>
            </a:r>
            <a:r>
              <a:rPr lang="en-GB" sz="2100" i="1" dirty="0" err="1">
                <a:latin typeface="Calibri" panose="020F0502020204030204" pitchFamily="34" charset="0"/>
              </a:rPr>
              <a:t>Cirrone</a:t>
            </a:r>
            <a:endParaRPr lang="en-GB" sz="2100" i="1" dirty="0">
              <a:latin typeface="Calibri" panose="020F0502020204030204" pitchFamily="34" charset="0"/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en-GB" sz="2100" i="1" dirty="0" smtClean="0">
                <a:latin typeface="Calibri" panose="020F0502020204030204" pitchFamily="34" charset="0"/>
              </a:rPr>
              <a:t>Giada </a:t>
            </a:r>
            <a:r>
              <a:rPr lang="en-GB" sz="2100" i="1" dirty="0" err="1" smtClean="0">
                <a:latin typeface="Calibri" panose="020F0502020204030204" pitchFamily="34" charset="0"/>
              </a:rPr>
              <a:t>Petringa</a:t>
            </a:r>
            <a:endParaRPr lang="en-GB" sz="2100" i="1" dirty="0" smtClean="0">
              <a:latin typeface="Calibri" panose="020F0502020204030204" pitchFamily="34" charset="0"/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en-GB" sz="2100" i="1" dirty="0" smtClean="0">
                <a:latin typeface="Calibri" panose="020F0502020204030204" pitchFamily="34" charset="0"/>
              </a:rPr>
              <a:t>Pietro </a:t>
            </a:r>
            <a:r>
              <a:rPr lang="en-GB" sz="2100" i="1" dirty="0" err="1" smtClean="0">
                <a:latin typeface="Calibri" panose="020F0502020204030204" pitchFamily="34" charset="0"/>
              </a:rPr>
              <a:t>Pisciotta</a:t>
            </a:r>
            <a:endParaRPr lang="en-GB" sz="2100" i="1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sz="1900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572000" y="1692872"/>
            <a:ext cx="4538866" cy="4520852"/>
          </a:xfrm>
        </p:spPr>
        <p:txBody>
          <a:bodyPr>
            <a:normAutofit lnSpcReduction="10000"/>
          </a:bodyPr>
          <a:lstStyle/>
          <a:p>
            <a:pPr marL="0" lvl="0" indent="0">
              <a:spcBef>
                <a:spcPts val="600"/>
              </a:spcBef>
              <a:buNone/>
            </a:pPr>
            <a:endParaRPr lang="en-GB" sz="2100" i="1" dirty="0" smtClean="0">
              <a:latin typeface="Calibri" panose="020F0502020204030204" pitchFamily="34" charset="0"/>
            </a:endParaRPr>
          </a:p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r>
              <a:rPr lang="en-GB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 </a:t>
            </a:r>
            <a:r>
              <a:rPr lang="en-GB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funded by </a:t>
            </a:r>
            <a:r>
              <a:rPr lang="en-GB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GB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grants:</a:t>
            </a:r>
          </a:p>
          <a:p>
            <a:pPr marL="342900" indent="-342900">
              <a:lnSpc>
                <a:spcPct val="110000"/>
              </a:lnSpc>
              <a:spcBef>
                <a:spcPts val="600"/>
              </a:spcBef>
              <a:buFont typeface="Calibri" panose="020F0502020204030204" pitchFamily="34" charset="0"/>
              <a:buChar char="―"/>
            </a:pPr>
            <a:r>
              <a:rPr lang="en-GB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it-IT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Effetti </a:t>
            </a:r>
            <a:r>
              <a:rPr lang="it-IT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delle onde a radiofrequenza UMTS (telefonia cellulare) sulla progenie di cellule umane danneggiate da radiazione ionizzante”</a:t>
            </a:r>
            <a:r>
              <a:rPr lang="en-GB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the framework of </a:t>
            </a:r>
            <a:r>
              <a:rPr lang="it-IT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Legge Regionale </a:t>
            </a:r>
            <a:r>
              <a:rPr lang="it-IT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n.5 </a:t>
            </a:r>
            <a:r>
              <a:rPr lang="it-IT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 la Ricerca Scientifica </a:t>
            </a:r>
            <a:r>
              <a:rPr lang="it-IT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della </a:t>
            </a:r>
            <a:r>
              <a:rPr lang="it-IT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Regione </a:t>
            </a:r>
            <a:r>
              <a:rPr lang="it-IT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Campania </a:t>
            </a:r>
          </a:p>
          <a:p>
            <a:pPr marL="342900" indent="-342900">
              <a:lnSpc>
                <a:spcPct val="110000"/>
              </a:lnSpc>
              <a:spcBef>
                <a:spcPts val="600"/>
              </a:spcBef>
              <a:buFont typeface="Calibri" panose="020F0502020204030204" pitchFamily="34" charset="0"/>
              <a:buChar char="―"/>
            </a:pPr>
            <a:r>
              <a:rPr lang="en-GB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MIMO-BRAGG, CSNV INFN</a:t>
            </a:r>
            <a:endParaRPr lang="en-GB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591" y="904519"/>
            <a:ext cx="788353" cy="78835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431" y="4293096"/>
            <a:ext cx="724281" cy="662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7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42106" y="260648"/>
            <a:ext cx="6859787" cy="1219200"/>
          </a:xfrm>
        </p:spPr>
        <p:txBody>
          <a:bodyPr/>
          <a:lstStyle/>
          <a:p>
            <a:r>
              <a:rPr lang="it-IT" sz="3200" dirty="0" err="1" smtClean="0">
                <a:solidFill>
                  <a:schemeClr val="tx1"/>
                </a:solidFill>
              </a:rPr>
              <a:t>Physics</a:t>
            </a:r>
            <a:r>
              <a:rPr lang="it-IT" sz="3200" dirty="0" smtClean="0">
                <a:solidFill>
                  <a:schemeClr val="tx1"/>
                </a:solidFill>
              </a:rPr>
              <a:t> </a:t>
            </a:r>
            <a:r>
              <a:rPr lang="it-IT" sz="3200" dirty="0" err="1" smtClean="0">
                <a:solidFill>
                  <a:schemeClr val="tx1"/>
                </a:solidFill>
              </a:rPr>
              <a:t>governs</a:t>
            </a:r>
            <a:r>
              <a:rPr lang="it-IT" sz="3200" dirty="0" smtClean="0">
                <a:solidFill>
                  <a:schemeClr val="tx1"/>
                </a:solidFill>
              </a:rPr>
              <a:t> </a:t>
            </a:r>
            <a:r>
              <a:rPr lang="it-IT" sz="3200" dirty="0" err="1" smtClean="0">
                <a:solidFill>
                  <a:schemeClr val="tx1"/>
                </a:solidFill>
              </a:rPr>
              <a:t>cellular</a:t>
            </a:r>
            <a:r>
              <a:rPr lang="it-IT" sz="3200" dirty="0" smtClean="0">
                <a:solidFill>
                  <a:schemeClr val="tx1"/>
                </a:solidFill>
              </a:rPr>
              <a:t> </a:t>
            </a:r>
            <a:r>
              <a:rPr lang="it-IT" sz="3200" dirty="0" err="1" smtClean="0">
                <a:solidFill>
                  <a:schemeClr val="tx1"/>
                </a:solidFill>
              </a:rPr>
              <a:t>response</a:t>
            </a:r>
            <a:endParaRPr lang="it-IT" sz="3200" dirty="0">
              <a:solidFill>
                <a:schemeClr val="tx1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87827" y="1296015"/>
            <a:ext cx="8474667" cy="4752528"/>
          </a:xfrm>
        </p:spPr>
        <p:txBody>
          <a:bodyPr/>
          <a:lstStyle/>
          <a:p>
            <a:pPr marL="342900" lvl="1" indent="-342900" algn="just" defTabSz="914400" latinLnBrk="0">
              <a:spcBef>
                <a:spcPts val="500"/>
              </a:spcBef>
              <a:buClr>
                <a:srgbClr val="0000FF"/>
              </a:buClr>
              <a:buSzPct val="100000"/>
              <a:buFont typeface="Wingdings 2"/>
              <a:buChar char=""/>
            </a:pPr>
            <a:r>
              <a:rPr lang="en-US" sz="2300" dirty="0">
                <a:solidFill>
                  <a:prstClr val="black">
                    <a:tint val="85000"/>
                  </a:prstClr>
                </a:solidFill>
                <a:latin typeface="Trebuchet MS"/>
              </a:rPr>
              <a:t>Ionising radiation (IR) is unique among all the mutagen and carcinogen </a:t>
            </a:r>
            <a:r>
              <a:rPr lang="en-US" sz="2300" dirty="0" smtClean="0">
                <a:solidFill>
                  <a:prstClr val="black">
                    <a:tint val="85000"/>
                  </a:prstClr>
                </a:solidFill>
                <a:latin typeface="Trebuchet MS"/>
              </a:rPr>
              <a:t>agents because of its peculiar interaction with matter</a:t>
            </a:r>
          </a:p>
          <a:p>
            <a:pPr marL="0" lvl="1" indent="0" algn="just" defTabSz="914400" latinLnBrk="0">
              <a:spcBef>
                <a:spcPts val="500"/>
              </a:spcBef>
              <a:buClr>
                <a:srgbClr val="0000FF"/>
              </a:buClr>
              <a:buSzPct val="100000"/>
              <a:buNone/>
            </a:pPr>
            <a:endParaRPr lang="en-US" sz="2300" dirty="0" smtClean="0">
              <a:solidFill>
                <a:prstClr val="black">
                  <a:tint val="85000"/>
                </a:prstClr>
              </a:solidFill>
              <a:latin typeface="Trebuchet MS"/>
            </a:endParaRPr>
          </a:p>
          <a:p>
            <a:pPr marL="342900" lvl="1" indent="-342900" algn="just" defTabSz="914400" latinLnBrk="0">
              <a:spcBef>
                <a:spcPts val="500"/>
              </a:spcBef>
              <a:buClr>
                <a:srgbClr val="0000FF"/>
              </a:buClr>
              <a:buSzPct val="100000"/>
              <a:buFont typeface="Wingdings 2"/>
              <a:buChar char=""/>
            </a:pPr>
            <a:r>
              <a:rPr lang="en-US" sz="2300" dirty="0">
                <a:solidFill>
                  <a:prstClr val="black">
                    <a:tint val="85000"/>
                  </a:prstClr>
                </a:solidFill>
                <a:latin typeface="Trebuchet MS"/>
              </a:rPr>
              <a:t>Damage processing proceeds via a complex cascade of biochemical mechanisms at the molecular and cellular level</a:t>
            </a:r>
          </a:p>
          <a:p>
            <a:pPr marL="342900" lvl="1" indent="-342900" algn="just" defTabSz="914400" latinLnBrk="0">
              <a:spcBef>
                <a:spcPts val="500"/>
              </a:spcBef>
              <a:buClr>
                <a:srgbClr val="0000FF"/>
              </a:buClr>
              <a:buSzPct val="100000"/>
              <a:buFont typeface="Wingdings 2"/>
              <a:buChar char=""/>
            </a:pPr>
            <a:endParaRPr lang="en-US" sz="2300" dirty="0" smtClean="0">
              <a:solidFill>
                <a:prstClr val="black">
                  <a:tint val="85000"/>
                </a:prstClr>
              </a:solidFill>
              <a:latin typeface="Trebuchet MS"/>
            </a:endParaRPr>
          </a:p>
          <a:p>
            <a:pPr marL="342900" lvl="1" indent="-342900" algn="just" defTabSz="914400" latinLnBrk="0">
              <a:spcBef>
                <a:spcPts val="500"/>
              </a:spcBef>
              <a:buClr>
                <a:srgbClr val="0000FF"/>
              </a:buClr>
              <a:buSzPct val="100000"/>
              <a:buFont typeface="Wingdings 2"/>
              <a:buChar char=""/>
            </a:pPr>
            <a:r>
              <a:rPr lang="en-US" sz="2300" dirty="0">
                <a:solidFill>
                  <a:prstClr val="black">
                    <a:tint val="85000"/>
                  </a:prstClr>
                </a:solidFill>
                <a:latin typeface="Trebuchet MS"/>
              </a:rPr>
              <a:t>The </a:t>
            </a:r>
            <a:r>
              <a:rPr lang="en-US" sz="2300" dirty="0" smtClean="0">
                <a:solidFill>
                  <a:prstClr val="black">
                    <a:tint val="85000"/>
                  </a:prstClr>
                </a:solidFill>
                <a:latin typeface="Trebuchet MS"/>
              </a:rPr>
              <a:t>nature and severity of the resulting lesions </a:t>
            </a:r>
            <a:r>
              <a:rPr lang="en-US" sz="2300" dirty="0">
                <a:solidFill>
                  <a:prstClr val="black">
                    <a:tint val="85000"/>
                  </a:prstClr>
                </a:solidFill>
                <a:latin typeface="Trebuchet MS"/>
              </a:rPr>
              <a:t>mirror </a:t>
            </a:r>
            <a:r>
              <a:rPr lang="en-US" sz="2300" dirty="0" smtClean="0">
                <a:solidFill>
                  <a:prstClr val="black">
                    <a:tint val="85000"/>
                  </a:prstClr>
                </a:solidFill>
                <a:latin typeface="Trebuchet MS"/>
              </a:rPr>
              <a:t>the energy </a:t>
            </a:r>
            <a:r>
              <a:rPr lang="en-US" sz="2300" dirty="0">
                <a:solidFill>
                  <a:prstClr val="black">
                    <a:tint val="85000"/>
                  </a:prstClr>
                </a:solidFill>
                <a:latin typeface="Trebuchet MS"/>
              </a:rPr>
              <a:t>deposition pattern </a:t>
            </a:r>
            <a:r>
              <a:rPr lang="en-US" sz="2300" dirty="0" smtClean="0">
                <a:solidFill>
                  <a:prstClr val="black">
                    <a:tint val="85000"/>
                  </a:prstClr>
                </a:solidFill>
                <a:latin typeface="Trebuchet MS"/>
              </a:rPr>
              <a:t>at the </a:t>
            </a:r>
            <a:r>
              <a:rPr lang="en-US" sz="2300" dirty="0" err="1" smtClean="0">
                <a:solidFill>
                  <a:prstClr val="black">
                    <a:tint val="85000"/>
                  </a:prstClr>
                </a:solidFill>
                <a:latin typeface="Trebuchet MS"/>
              </a:rPr>
              <a:t>nanoscale</a:t>
            </a:r>
            <a:r>
              <a:rPr lang="en-US" sz="2300" dirty="0" smtClean="0">
                <a:solidFill>
                  <a:prstClr val="black">
                    <a:tint val="85000"/>
                  </a:prstClr>
                </a:solidFill>
                <a:latin typeface="Trebuchet MS"/>
              </a:rPr>
              <a:t> level</a:t>
            </a:r>
            <a:endParaRPr lang="it-IT" sz="2300" dirty="0">
              <a:solidFill>
                <a:prstClr val="black">
                  <a:tint val="85000"/>
                </a:prstClr>
              </a:solidFill>
              <a:latin typeface="Trebuchet MS"/>
            </a:endParaRPr>
          </a:p>
          <a:p>
            <a:endParaRPr lang="it-IT" dirty="0"/>
          </a:p>
        </p:txBody>
      </p:sp>
      <p:pic>
        <p:nvPicPr>
          <p:cNvPr id="9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0" y="3650394"/>
            <a:ext cx="4672365" cy="324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3321" y="1300425"/>
            <a:ext cx="4497371" cy="4971705"/>
          </a:xfrm>
          <a:prstGeom prst="rect">
            <a:avLst/>
          </a:prstGeom>
        </p:spPr>
      </p:pic>
      <p:grpSp>
        <p:nvGrpSpPr>
          <p:cNvPr id="11" name="Gruppo 156"/>
          <p:cNvGrpSpPr/>
          <p:nvPr/>
        </p:nvGrpSpPr>
        <p:grpSpPr>
          <a:xfrm>
            <a:off x="194756" y="1326768"/>
            <a:ext cx="8567738" cy="5491162"/>
            <a:chOff x="323850" y="1125538"/>
            <a:chExt cx="8567738" cy="5491162"/>
          </a:xfrm>
        </p:grpSpPr>
        <p:pic>
          <p:nvPicPr>
            <p:cNvPr id="12" name="Picture 2" descr="Guildford -orig glossy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850" y="1125538"/>
              <a:ext cx="8567738" cy="5103812"/>
            </a:xfrm>
            <a:prstGeom prst="rect">
              <a:avLst/>
            </a:prstGeom>
            <a:solidFill>
              <a:srgbClr val="FF00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 Box 3"/>
            <p:cNvSpPr txBox="1">
              <a:spLocks noChangeArrowheads="1"/>
            </p:cNvSpPr>
            <p:nvPr/>
          </p:nvSpPr>
          <p:spPr bwMode="auto">
            <a:xfrm>
              <a:off x="2051050" y="2420938"/>
              <a:ext cx="15398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altLang="it-IT" sz="1600" dirty="0"/>
                <a:t>Electron track</a:t>
              </a:r>
              <a:endParaRPr lang="en-US" altLang="it-IT" sz="1600" dirty="0"/>
            </a:p>
          </p:txBody>
        </p:sp>
        <p:sp>
          <p:nvSpPr>
            <p:cNvPr id="14" name="Text Box 4"/>
            <p:cNvSpPr txBox="1">
              <a:spLocks noChangeArrowheads="1"/>
            </p:cNvSpPr>
            <p:nvPr/>
          </p:nvSpPr>
          <p:spPr bwMode="auto">
            <a:xfrm>
              <a:off x="1979613" y="4005263"/>
              <a:ext cx="20828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altLang="it-IT" sz="1600"/>
                <a:t>Alpha-particle track</a:t>
              </a:r>
              <a:endParaRPr lang="en-US" altLang="it-IT" sz="1600"/>
            </a:p>
          </p:txBody>
        </p:sp>
        <p:sp>
          <p:nvSpPr>
            <p:cNvPr id="15" name="Text Box 8"/>
            <p:cNvSpPr txBox="1">
              <a:spLocks noChangeArrowheads="1"/>
            </p:cNvSpPr>
            <p:nvPr/>
          </p:nvSpPr>
          <p:spPr bwMode="auto">
            <a:xfrm>
              <a:off x="519113" y="6280150"/>
              <a:ext cx="2992437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altLang="it-IT" sz="1600" dirty="0"/>
                <a:t>[ </a:t>
              </a:r>
              <a:r>
                <a:rPr lang="en-GB" altLang="it-IT" sz="1600" dirty="0" err="1"/>
                <a:t>Goodhead</a:t>
              </a:r>
              <a:r>
                <a:rPr lang="en-GB" altLang="it-IT" sz="1600" dirty="0"/>
                <a:t>,</a:t>
              </a:r>
              <a:r>
                <a:rPr lang="en-GB" altLang="it-IT" sz="1400" dirty="0"/>
                <a:t> IJRB </a:t>
              </a:r>
              <a:r>
                <a:rPr lang="en-GB" altLang="it-IT" sz="1400" u="sng" dirty="0"/>
                <a:t>65</a:t>
              </a:r>
              <a:r>
                <a:rPr lang="en-GB" altLang="it-IT" sz="1400" dirty="0"/>
                <a:t>, 7 (1994) ]</a:t>
              </a:r>
              <a:r>
                <a:rPr lang="en-GB" altLang="it-IT" sz="1600" dirty="0"/>
                <a:t> </a:t>
              </a:r>
              <a:endParaRPr lang="en-US" altLang="it-IT" sz="1600" dirty="0"/>
            </a:p>
          </p:txBody>
        </p:sp>
        <p:sp>
          <p:nvSpPr>
            <p:cNvPr id="16" name="AutoShape 9"/>
            <p:cNvSpPr>
              <a:spLocks noChangeArrowheads="1"/>
            </p:cNvSpPr>
            <p:nvPr/>
          </p:nvSpPr>
          <p:spPr bwMode="auto">
            <a:xfrm rot="3405893">
              <a:off x="8529638" y="2692400"/>
              <a:ext cx="287337" cy="188913"/>
            </a:xfrm>
            <a:prstGeom prst="irregularSeal1">
              <a:avLst/>
            </a:prstGeom>
            <a:solidFill>
              <a:srgbClr val="FF00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 sz="1000"/>
            </a:p>
          </p:txBody>
        </p:sp>
        <p:sp>
          <p:nvSpPr>
            <p:cNvPr id="17" name="AutoShape 10"/>
            <p:cNvSpPr>
              <a:spLocks noChangeArrowheads="1"/>
            </p:cNvSpPr>
            <p:nvPr/>
          </p:nvSpPr>
          <p:spPr bwMode="auto">
            <a:xfrm rot="2788143">
              <a:off x="8352631" y="5264944"/>
              <a:ext cx="252413" cy="180975"/>
            </a:xfrm>
            <a:prstGeom prst="irregularSeal1">
              <a:avLst/>
            </a:prstGeom>
            <a:solidFill>
              <a:srgbClr val="FF00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 sz="1000"/>
            </a:p>
          </p:txBody>
        </p:sp>
        <p:sp>
          <p:nvSpPr>
            <p:cNvPr id="18" name="AutoShape 11"/>
            <p:cNvSpPr>
              <a:spLocks noChangeArrowheads="1"/>
            </p:cNvSpPr>
            <p:nvPr/>
          </p:nvSpPr>
          <p:spPr bwMode="auto">
            <a:xfrm rot="2960614">
              <a:off x="8585200" y="5464175"/>
              <a:ext cx="220663" cy="182563"/>
            </a:xfrm>
            <a:prstGeom prst="irregularSeal1">
              <a:avLst/>
            </a:prstGeom>
            <a:solidFill>
              <a:srgbClr val="FF00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 sz="1000"/>
            </a:p>
          </p:txBody>
        </p:sp>
        <p:sp>
          <p:nvSpPr>
            <p:cNvPr id="19" name="AutoShape 12"/>
            <p:cNvSpPr>
              <a:spLocks noChangeArrowheads="1"/>
            </p:cNvSpPr>
            <p:nvPr/>
          </p:nvSpPr>
          <p:spPr bwMode="auto">
            <a:xfrm rot="19871251">
              <a:off x="8675688" y="4941888"/>
              <a:ext cx="215900" cy="144462"/>
            </a:xfrm>
            <a:prstGeom prst="irregularSeal1">
              <a:avLst/>
            </a:prstGeom>
            <a:solidFill>
              <a:srgbClr val="FF00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 sz="1000"/>
            </a:p>
          </p:txBody>
        </p:sp>
        <p:sp>
          <p:nvSpPr>
            <p:cNvPr id="20" name="AutoShape 13"/>
            <p:cNvSpPr>
              <a:spLocks noChangeArrowheads="1"/>
            </p:cNvSpPr>
            <p:nvPr/>
          </p:nvSpPr>
          <p:spPr bwMode="auto">
            <a:xfrm rot="19871251">
              <a:off x="8532813" y="4797425"/>
              <a:ext cx="215900" cy="144463"/>
            </a:xfrm>
            <a:prstGeom prst="irregularSeal1">
              <a:avLst/>
            </a:prstGeom>
            <a:solidFill>
              <a:srgbClr val="FF00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 sz="1000"/>
            </a:p>
          </p:txBody>
        </p:sp>
        <p:sp>
          <p:nvSpPr>
            <p:cNvPr id="21" name="AutoShape 14"/>
            <p:cNvSpPr>
              <a:spLocks noChangeArrowheads="1"/>
            </p:cNvSpPr>
            <p:nvPr/>
          </p:nvSpPr>
          <p:spPr bwMode="auto">
            <a:xfrm rot="19871251">
              <a:off x="8388350" y="4652963"/>
              <a:ext cx="141288" cy="158750"/>
            </a:xfrm>
            <a:prstGeom prst="irregularSeal1">
              <a:avLst/>
            </a:prstGeom>
            <a:solidFill>
              <a:srgbClr val="FF00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 sz="1000"/>
            </a:p>
          </p:txBody>
        </p:sp>
        <p:sp>
          <p:nvSpPr>
            <p:cNvPr id="22" name="AutoShape 15"/>
            <p:cNvSpPr>
              <a:spLocks noChangeArrowheads="1"/>
            </p:cNvSpPr>
            <p:nvPr/>
          </p:nvSpPr>
          <p:spPr bwMode="auto">
            <a:xfrm rot="19871251">
              <a:off x="8027988" y="1989138"/>
              <a:ext cx="215900" cy="144462"/>
            </a:xfrm>
            <a:prstGeom prst="irregularSeal1">
              <a:avLst/>
            </a:prstGeom>
            <a:solidFill>
              <a:srgbClr val="FF00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 sz="1000"/>
            </a:p>
          </p:txBody>
        </p:sp>
        <p:sp>
          <p:nvSpPr>
            <p:cNvPr id="23" name="AutoShape 16"/>
            <p:cNvSpPr>
              <a:spLocks noChangeArrowheads="1"/>
            </p:cNvSpPr>
            <p:nvPr/>
          </p:nvSpPr>
          <p:spPr bwMode="auto">
            <a:xfrm rot="19871251">
              <a:off x="8316913" y="1844675"/>
              <a:ext cx="287337" cy="142875"/>
            </a:xfrm>
            <a:prstGeom prst="irregularSeal1">
              <a:avLst/>
            </a:prstGeom>
            <a:solidFill>
              <a:srgbClr val="FF00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 sz="1000"/>
            </a:p>
          </p:txBody>
        </p:sp>
        <p:sp>
          <p:nvSpPr>
            <p:cNvPr id="24" name="AutoShape 17"/>
            <p:cNvSpPr>
              <a:spLocks noChangeArrowheads="1"/>
            </p:cNvSpPr>
            <p:nvPr/>
          </p:nvSpPr>
          <p:spPr bwMode="auto">
            <a:xfrm rot="20994975">
              <a:off x="8027988" y="4868863"/>
              <a:ext cx="250825" cy="98425"/>
            </a:xfrm>
            <a:prstGeom prst="irregularSeal1">
              <a:avLst/>
            </a:prstGeom>
            <a:solidFill>
              <a:srgbClr val="FF00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 sz="1000"/>
            </a:p>
          </p:txBody>
        </p:sp>
        <p:sp>
          <p:nvSpPr>
            <p:cNvPr id="25" name="AutoShape 18"/>
            <p:cNvSpPr>
              <a:spLocks noChangeArrowheads="1"/>
            </p:cNvSpPr>
            <p:nvPr/>
          </p:nvSpPr>
          <p:spPr bwMode="auto">
            <a:xfrm rot="20499829">
              <a:off x="8604250" y="2133600"/>
              <a:ext cx="287338" cy="144463"/>
            </a:xfrm>
            <a:prstGeom prst="irregularSeal1">
              <a:avLst/>
            </a:prstGeom>
            <a:solidFill>
              <a:srgbClr val="FF00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 sz="1000"/>
            </a:p>
          </p:txBody>
        </p:sp>
        <p:sp>
          <p:nvSpPr>
            <p:cNvPr id="26" name="AutoShape 19"/>
            <p:cNvSpPr>
              <a:spLocks noChangeArrowheads="1"/>
            </p:cNvSpPr>
            <p:nvPr/>
          </p:nvSpPr>
          <p:spPr bwMode="auto">
            <a:xfrm>
              <a:off x="8243888" y="5445125"/>
              <a:ext cx="142875" cy="215900"/>
            </a:xfrm>
            <a:prstGeom prst="irregularSeal2">
              <a:avLst/>
            </a:prstGeom>
            <a:solidFill>
              <a:srgbClr val="66FF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 sz="1000"/>
            </a:p>
          </p:txBody>
        </p:sp>
        <p:sp>
          <p:nvSpPr>
            <p:cNvPr id="27" name="AutoShape 20"/>
            <p:cNvSpPr>
              <a:spLocks noChangeArrowheads="1"/>
            </p:cNvSpPr>
            <p:nvPr/>
          </p:nvSpPr>
          <p:spPr bwMode="auto">
            <a:xfrm>
              <a:off x="8459788" y="4868863"/>
              <a:ext cx="144462" cy="144462"/>
            </a:xfrm>
            <a:prstGeom prst="irregularSeal2">
              <a:avLst/>
            </a:prstGeom>
            <a:solidFill>
              <a:srgbClr val="66FF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 sz="1000"/>
            </a:p>
          </p:txBody>
        </p:sp>
        <p:sp>
          <p:nvSpPr>
            <p:cNvPr id="28" name="AutoShape 21"/>
            <p:cNvSpPr>
              <a:spLocks noChangeArrowheads="1"/>
            </p:cNvSpPr>
            <p:nvPr/>
          </p:nvSpPr>
          <p:spPr bwMode="auto">
            <a:xfrm>
              <a:off x="8243888" y="4868863"/>
              <a:ext cx="171450" cy="144462"/>
            </a:xfrm>
            <a:prstGeom prst="irregularSeal2">
              <a:avLst/>
            </a:prstGeom>
            <a:solidFill>
              <a:srgbClr val="66FF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 sz="1000"/>
            </a:p>
          </p:txBody>
        </p:sp>
        <p:sp>
          <p:nvSpPr>
            <p:cNvPr id="29" name="AutoShape 22"/>
            <p:cNvSpPr>
              <a:spLocks noChangeArrowheads="1"/>
            </p:cNvSpPr>
            <p:nvPr/>
          </p:nvSpPr>
          <p:spPr bwMode="auto">
            <a:xfrm>
              <a:off x="8459788" y="5013325"/>
              <a:ext cx="215900" cy="144463"/>
            </a:xfrm>
            <a:prstGeom prst="irregularSeal2">
              <a:avLst/>
            </a:prstGeom>
            <a:solidFill>
              <a:srgbClr val="66FF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 sz="1000"/>
            </a:p>
          </p:txBody>
        </p:sp>
        <p:sp>
          <p:nvSpPr>
            <p:cNvPr id="30" name="AutoShape 23"/>
            <p:cNvSpPr>
              <a:spLocks noChangeArrowheads="1"/>
            </p:cNvSpPr>
            <p:nvPr/>
          </p:nvSpPr>
          <p:spPr bwMode="auto">
            <a:xfrm>
              <a:off x="8101013" y="4724400"/>
              <a:ext cx="215900" cy="144463"/>
            </a:xfrm>
            <a:prstGeom prst="irregularSeal2">
              <a:avLst/>
            </a:prstGeom>
            <a:solidFill>
              <a:srgbClr val="66FF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 sz="1000"/>
            </a:p>
          </p:txBody>
        </p:sp>
        <p:sp>
          <p:nvSpPr>
            <p:cNvPr id="31" name="AutoShape 24"/>
            <p:cNvSpPr>
              <a:spLocks noChangeArrowheads="1"/>
            </p:cNvSpPr>
            <p:nvPr/>
          </p:nvSpPr>
          <p:spPr bwMode="auto">
            <a:xfrm>
              <a:off x="8532813" y="2492375"/>
              <a:ext cx="215900" cy="144463"/>
            </a:xfrm>
            <a:prstGeom prst="irregularSeal2">
              <a:avLst/>
            </a:prstGeom>
            <a:solidFill>
              <a:srgbClr val="66FF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 sz="1000"/>
            </a:p>
          </p:txBody>
        </p:sp>
        <p:sp>
          <p:nvSpPr>
            <p:cNvPr id="32" name="AutoShape 25"/>
            <p:cNvSpPr>
              <a:spLocks noChangeArrowheads="1"/>
            </p:cNvSpPr>
            <p:nvPr/>
          </p:nvSpPr>
          <p:spPr bwMode="auto">
            <a:xfrm>
              <a:off x="8243888" y="2060575"/>
              <a:ext cx="144462" cy="144463"/>
            </a:xfrm>
            <a:prstGeom prst="irregularSeal2">
              <a:avLst/>
            </a:prstGeom>
            <a:solidFill>
              <a:srgbClr val="66FF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 sz="1000"/>
            </a:p>
          </p:txBody>
        </p:sp>
        <p:sp>
          <p:nvSpPr>
            <p:cNvPr id="33" name="AutoShape 26"/>
            <p:cNvSpPr>
              <a:spLocks noChangeArrowheads="1"/>
            </p:cNvSpPr>
            <p:nvPr/>
          </p:nvSpPr>
          <p:spPr bwMode="auto">
            <a:xfrm>
              <a:off x="8172450" y="1916113"/>
              <a:ext cx="142875" cy="144462"/>
            </a:xfrm>
            <a:prstGeom prst="irregularSeal2">
              <a:avLst/>
            </a:prstGeom>
            <a:solidFill>
              <a:srgbClr val="66FF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 sz="1000"/>
            </a:p>
          </p:txBody>
        </p:sp>
        <p:sp>
          <p:nvSpPr>
            <p:cNvPr id="34" name="Text Box 27"/>
            <p:cNvSpPr txBox="1">
              <a:spLocks noChangeArrowheads="1"/>
            </p:cNvSpPr>
            <p:nvPr/>
          </p:nvSpPr>
          <p:spPr bwMode="auto">
            <a:xfrm>
              <a:off x="1187450" y="2133600"/>
              <a:ext cx="1009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altLang="it-IT" sz="1600"/>
                <a:t>Parts of:</a:t>
              </a:r>
              <a:endParaRPr lang="en-US" altLang="it-IT" sz="1600"/>
            </a:p>
          </p:txBody>
        </p:sp>
        <p:sp>
          <p:nvSpPr>
            <p:cNvPr id="35" name="Line 28"/>
            <p:cNvSpPr>
              <a:spLocks noChangeShapeType="1"/>
            </p:cNvSpPr>
            <p:nvPr/>
          </p:nvSpPr>
          <p:spPr bwMode="auto">
            <a:xfrm>
              <a:off x="2124075" y="5373688"/>
              <a:ext cx="28733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5" name="Immagin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7145" y="1145314"/>
            <a:ext cx="5300663" cy="2414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67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066800"/>
          </a:xfrm>
        </p:spPr>
        <p:txBody>
          <a:bodyPr/>
          <a:lstStyle/>
          <a:p>
            <a:pPr algn="ctr"/>
            <a:r>
              <a:rPr lang="en-US" dirty="0" smtClean="0"/>
              <a:t>Radiation quality and biological response to IR</a:t>
            </a:r>
            <a:endParaRPr lang="en-US" dirty="0"/>
          </a:p>
        </p:txBody>
      </p:sp>
      <p:pic>
        <p:nvPicPr>
          <p:cNvPr id="4" name="Picture 4" descr="RBEcalc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03648" y="2204864"/>
            <a:ext cx="6336704" cy="394027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</p:pic>
      <p:grpSp>
        <p:nvGrpSpPr>
          <p:cNvPr id="7" name="Gruppo 6"/>
          <p:cNvGrpSpPr/>
          <p:nvPr/>
        </p:nvGrpSpPr>
        <p:grpSpPr>
          <a:xfrm>
            <a:off x="17892" y="2420888"/>
            <a:ext cx="8928993" cy="3931751"/>
            <a:chOff x="179512" y="2132863"/>
            <a:chExt cx="8928993" cy="3931751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2132863"/>
              <a:ext cx="4392000" cy="39317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3">
              <a:hlinkClick r:id="" action="ppaction://noaction"/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1" y="2152950"/>
              <a:ext cx="4536504" cy="3759914"/>
            </a:xfrm>
            <a:prstGeom prst="rect">
              <a:avLst/>
            </a:prstGeom>
          </p:spPr>
        </p:pic>
      </p:grpSp>
      <p:pic>
        <p:nvPicPr>
          <p:cNvPr id="2" name="Immagin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9051" y="1916832"/>
            <a:ext cx="7295357" cy="4336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505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496" y="1052736"/>
            <a:ext cx="4536504" cy="5184576"/>
          </a:xfrm>
        </p:spPr>
        <p:txBody>
          <a:bodyPr/>
          <a:lstStyle/>
          <a:p>
            <a:pPr algn="just"/>
            <a:r>
              <a:rPr lang="en-GB" sz="2000" dirty="0" smtClean="0"/>
              <a:t>LET alone not a predictor of cellular response to particle radiation</a:t>
            </a:r>
          </a:p>
          <a:p>
            <a:pPr marL="109537" indent="0" algn="just">
              <a:buNone/>
            </a:pPr>
            <a:endParaRPr lang="en-GB" sz="2000" dirty="0" smtClean="0"/>
          </a:p>
          <a:p>
            <a:pPr algn="just"/>
            <a:r>
              <a:rPr lang="en-US" sz="2000" dirty="0"/>
              <a:t>Role of ion track </a:t>
            </a:r>
            <a:r>
              <a:rPr lang="en-US" sz="2000" dirty="0" smtClean="0"/>
              <a:t>structure</a:t>
            </a:r>
          </a:p>
          <a:p>
            <a:pPr lvl="1" algn="just"/>
            <a:r>
              <a:rPr lang="en-US" sz="1600" dirty="0"/>
              <a:t>E</a:t>
            </a:r>
            <a:r>
              <a:rPr lang="en-US" sz="1600" dirty="0" smtClean="0"/>
              <a:t>nergy deposited </a:t>
            </a:r>
            <a:r>
              <a:rPr lang="en-US" sz="1600" dirty="0"/>
              <a:t>differently according to the ion mass and initial </a:t>
            </a:r>
            <a:r>
              <a:rPr lang="en-US" sz="1600" dirty="0" smtClean="0"/>
              <a:t>energy</a:t>
            </a:r>
            <a:endParaRPr lang="en-US" sz="1600" dirty="0"/>
          </a:p>
          <a:p>
            <a:pPr lvl="1" algn="just"/>
            <a:r>
              <a:rPr lang="en-US" sz="1600" dirty="0" smtClean="0"/>
              <a:t>Track diameter not </a:t>
            </a:r>
            <a:r>
              <a:rPr lang="en-US" sz="1600" dirty="0"/>
              <a:t>proportional to LET, depends on particle velocity and, at a given energy, on ion </a:t>
            </a:r>
            <a:r>
              <a:rPr lang="en-US" sz="1600" dirty="0" smtClean="0"/>
              <a:t>Z</a:t>
            </a:r>
            <a:endParaRPr lang="en-GB" sz="1600" dirty="0" smtClean="0"/>
          </a:p>
          <a:p>
            <a:pPr algn="just"/>
            <a:endParaRPr lang="en-GB" sz="2000" dirty="0" smtClean="0"/>
          </a:p>
          <a:p>
            <a:pPr algn="just"/>
            <a:r>
              <a:rPr lang="en-GB" sz="2000" dirty="0" smtClean="0"/>
              <a:t>Highly </a:t>
            </a:r>
            <a:r>
              <a:rPr lang="en-GB" sz="2000" dirty="0"/>
              <a:t>inhomogeneous damage clustering  within and around the track for various ions of the same LET </a:t>
            </a:r>
          </a:p>
          <a:p>
            <a:pPr lvl="1" algn="just"/>
            <a:r>
              <a:rPr lang="en-GB" sz="1600" dirty="0"/>
              <a:t>Protons and carbon ions of similar LET values have different RBEs </a:t>
            </a:r>
          </a:p>
          <a:p>
            <a:pPr marL="109537" indent="0" algn="just">
              <a:buNone/>
            </a:pPr>
            <a:endParaRPr lang="en-GB" sz="2000" dirty="0" smtClean="0"/>
          </a:p>
          <a:p>
            <a:endParaRPr lang="it-IT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778768"/>
          </a:xfrm>
        </p:spPr>
        <p:txBody>
          <a:bodyPr/>
          <a:lstStyle/>
          <a:p>
            <a:pPr algn="ctr"/>
            <a:r>
              <a:rPr lang="it-IT" dirty="0" err="1" smtClean="0"/>
              <a:t>Track</a:t>
            </a:r>
            <a:r>
              <a:rPr lang="it-IT" dirty="0" smtClean="0"/>
              <a:t> </a:t>
            </a:r>
            <a:r>
              <a:rPr lang="it-IT" dirty="0" err="1" smtClean="0"/>
              <a:t>structure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980728"/>
            <a:ext cx="3528392" cy="5335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3164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19473"/>
            <a:ext cx="8229600" cy="649287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it-IT" dirty="0" err="1" smtClean="0"/>
              <a:t>Irradiation</a:t>
            </a:r>
            <a:r>
              <a:rPr lang="it-IT" dirty="0" smtClean="0"/>
              <a:t> set up </a:t>
            </a:r>
            <a:r>
              <a:rPr lang="it-IT" dirty="0" err="1" smtClean="0"/>
              <a:t>at</a:t>
            </a:r>
            <a:r>
              <a:rPr lang="it-IT" dirty="0" smtClean="0"/>
              <a:t> </a:t>
            </a:r>
            <a:r>
              <a:rPr lang="it-IT" dirty="0" err="1" smtClean="0"/>
              <a:t>Naples</a:t>
            </a:r>
            <a:r>
              <a:rPr lang="it-IT" dirty="0" smtClean="0"/>
              <a:t> Tandem</a:t>
            </a:r>
            <a:endParaRPr lang="it-IT" dirty="0"/>
          </a:p>
        </p:txBody>
      </p:sp>
      <p:sp>
        <p:nvSpPr>
          <p:cNvPr id="14339" name="Segnaposto contenuto 5"/>
          <p:cNvSpPr>
            <a:spLocks noGrp="1"/>
          </p:cNvSpPr>
          <p:nvPr>
            <p:ph idx="1"/>
          </p:nvPr>
        </p:nvSpPr>
        <p:spPr>
          <a:xfrm>
            <a:off x="457200" y="765175"/>
            <a:ext cx="8229600" cy="5559425"/>
          </a:xfrm>
        </p:spPr>
        <p:txBody>
          <a:bodyPr/>
          <a:lstStyle/>
          <a:p>
            <a:pPr marL="109537" indent="0">
              <a:buNone/>
            </a:pPr>
            <a:r>
              <a:rPr lang="it-IT" dirty="0" smtClean="0"/>
              <a:t> </a:t>
            </a:r>
          </a:p>
          <a:p>
            <a:endParaRPr lang="it-IT" dirty="0" smtClean="0"/>
          </a:p>
          <a:p>
            <a:endParaRPr lang="it-IT" dirty="0" smtClean="0"/>
          </a:p>
        </p:txBody>
      </p:sp>
      <p:pic>
        <p:nvPicPr>
          <p:cNvPr id="2663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861" y="2494256"/>
            <a:ext cx="4111625" cy="302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2852936"/>
            <a:ext cx="8905748" cy="2185994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37955" y="1543370"/>
            <a:ext cx="7244845" cy="3253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47627" y="1628800"/>
            <a:ext cx="6148709" cy="4771852"/>
          </a:xfrm>
          <a:prstGeom prst="rect">
            <a:avLst/>
          </a:prstGeom>
        </p:spPr>
      </p:pic>
      <p:grpSp>
        <p:nvGrpSpPr>
          <p:cNvPr id="8" name="Gruppo 7"/>
          <p:cNvGrpSpPr/>
          <p:nvPr/>
        </p:nvGrpSpPr>
        <p:grpSpPr>
          <a:xfrm>
            <a:off x="643547" y="2541426"/>
            <a:ext cx="8032909" cy="2903798"/>
            <a:chOff x="643547" y="2550123"/>
            <a:chExt cx="8032909" cy="2903798"/>
          </a:xfrm>
        </p:grpSpPr>
        <p:pic>
          <p:nvPicPr>
            <p:cNvPr id="26633" name="Picture 9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504"/>
            <a:stretch>
              <a:fillRect/>
            </a:stretch>
          </p:blipFill>
          <p:spPr bwMode="auto">
            <a:xfrm>
              <a:off x="4477420" y="2550123"/>
              <a:ext cx="4199036" cy="28951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Immagine 6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43547" y="2568612"/>
              <a:ext cx="3507421" cy="288530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19335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06257" y="1687488"/>
            <a:ext cx="6678111" cy="4886350"/>
          </a:xfrm>
          <a:prstGeom prst="rect">
            <a:avLst/>
          </a:prstGeom>
        </p:spPr>
      </p:pic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323528" y="620688"/>
            <a:ext cx="8496944" cy="1066800"/>
          </a:xfrm>
        </p:spPr>
        <p:txBody>
          <a:bodyPr/>
          <a:lstStyle/>
          <a:p>
            <a:r>
              <a:rPr lang="en-US" dirty="0" smtClean="0"/>
              <a:t>Survival following very-high LET ions</a:t>
            </a:r>
            <a:endParaRPr lang="en-US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3688" y="1924686"/>
            <a:ext cx="5388458" cy="4312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193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43343" y="4653136"/>
            <a:ext cx="4457314" cy="1856449"/>
          </a:xfrm>
          <a:prstGeom prst="rect">
            <a:avLst/>
          </a:prstGeom>
        </p:spPr>
      </p:pic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57200" y="458288"/>
            <a:ext cx="8229600" cy="1066800"/>
          </a:xfrm>
        </p:spPr>
        <p:txBody>
          <a:bodyPr/>
          <a:lstStyle/>
          <a:p>
            <a:pPr algn="ctr"/>
            <a:r>
              <a:rPr lang="en-US" dirty="0" smtClean="0"/>
              <a:t>Cellular senescence following very-high LET ions </a:t>
            </a:r>
            <a:endParaRPr lang="en-US" dirty="0"/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132946"/>
            <a:ext cx="3262150" cy="2422301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4"/>
          <a:srcRect l="26271"/>
          <a:stretch/>
        </p:blipFill>
        <p:spPr>
          <a:xfrm>
            <a:off x="3923928" y="2267611"/>
            <a:ext cx="5052298" cy="2322777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445" y="1556792"/>
            <a:ext cx="9150889" cy="2712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822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57200" y="5445224"/>
            <a:ext cx="8229600" cy="1128614"/>
          </a:xfrm>
        </p:spPr>
        <p:txBody>
          <a:bodyPr/>
          <a:lstStyle/>
          <a:p>
            <a:r>
              <a:rPr lang="en-US" sz="1600" dirty="0" smtClean="0">
                <a:latin typeface="Baskerville Old Face" pitchFamily="18" charset="0"/>
              </a:rPr>
              <a:t>h-TERT </a:t>
            </a:r>
            <a:r>
              <a:rPr lang="en-US" sz="1600" dirty="0">
                <a:latin typeface="Baskerville Old Face" pitchFamily="18" charset="0"/>
              </a:rPr>
              <a:t>human bronchial cells (HBEC-3kT) </a:t>
            </a:r>
            <a:r>
              <a:rPr lang="en-US" sz="1600" dirty="0" smtClean="0">
                <a:latin typeface="Baskerville Old Face" pitchFamily="18" charset="0"/>
              </a:rPr>
              <a:t>were co-exposed to</a:t>
            </a:r>
            <a:r>
              <a:rPr lang="en-US" sz="1600" i="1" dirty="0" smtClean="0">
                <a:latin typeface="Baskerville Old Face" pitchFamily="18" charset="0"/>
              </a:rPr>
              <a:t> </a:t>
            </a:r>
            <a:r>
              <a:rPr lang="en-US" sz="1600" dirty="0">
                <a:latin typeface="Baskerville Old Face" pitchFamily="18" charset="0"/>
              </a:rPr>
              <a:t>high -</a:t>
            </a:r>
            <a:r>
              <a:rPr lang="en-US" sz="1600" dirty="0" smtClean="0">
                <a:latin typeface="Baskerville Old Face" pitchFamily="18" charset="0"/>
              </a:rPr>
              <a:t>LET </a:t>
            </a:r>
            <a:r>
              <a:rPr lang="en-US" sz="1600" dirty="0">
                <a:latin typeface="Baskerville Old Face" pitchFamily="18" charset="0"/>
              </a:rPr>
              <a:t>low-</a:t>
            </a:r>
            <a:r>
              <a:rPr lang="en-US" sz="1600" dirty="0" err="1">
                <a:latin typeface="Baskerville Old Face" pitchFamily="18" charset="0"/>
              </a:rPr>
              <a:t>fluence</a:t>
            </a:r>
            <a:r>
              <a:rPr lang="en-US" sz="1600" dirty="0">
                <a:latin typeface="Baskerville Old Face" pitchFamily="18" charset="0"/>
              </a:rPr>
              <a:t> </a:t>
            </a:r>
            <a:r>
              <a:rPr lang="en-US" sz="1600" dirty="0" smtClean="0">
                <a:latin typeface="Symbol" pitchFamily="18" charset="2"/>
              </a:rPr>
              <a:t>a</a:t>
            </a:r>
            <a:r>
              <a:rPr lang="en-US" sz="1600" dirty="0" smtClean="0">
                <a:latin typeface="Baskerville Old Face" pitchFamily="18" charset="0"/>
              </a:rPr>
              <a:t>-particles in </a:t>
            </a:r>
            <a:r>
              <a:rPr lang="en-US" sz="1600" dirty="0">
                <a:latin typeface="Baskerville Old Face" pitchFamily="18" charset="0"/>
              </a:rPr>
              <a:t>the dose range 0-0.6 </a:t>
            </a:r>
            <a:r>
              <a:rPr lang="en-US" sz="1600" dirty="0" err="1">
                <a:latin typeface="Baskerville Old Face" pitchFamily="18" charset="0"/>
              </a:rPr>
              <a:t>Gy</a:t>
            </a:r>
            <a:r>
              <a:rPr lang="en-US" sz="1600" dirty="0">
                <a:latin typeface="Baskerville Old Face" pitchFamily="18" charset="0"/>
              </a:rPr>
              <a:t> (incident energy 5.5 MeV, LET = 120 </a:t>
            </a:r>
            <a:r>
              <a:rPr lang="en-US" sz="1600" dirty="0" err="1">
                <a:latin typeface="Baskerville Old Face" pitchFamily="18" charset="0"/>
              </a:rPr>
              <a:t>keV</a:t>
            </a:r>
            <a:r>
              <a:rPr lang="en-US" sz="1600" dirty="0">
                <a:latin typeface="Baskerville Old Face" pitchFamily="18" charset="0"/>
              </a:rPr>
              <a:t>/</a:t>
            </a:r>
            <a:r>
              <a:rPr lang="en-US" sz="1600" dirty="0">
                <a:latin typeface="Symbol" pitchFamily="18" charset="2"/>
              </a:rPr>
              <a:t>m)</a:t>
            </a:r>
            <a:r>
              <a:rPr lang="en-US" sz="1600" dirty="0">
                <a:latin typeface="Baskerville Old Face" pitchFamily="18" charset="0"/>
              </a:rPr>
              <a:t>, produced at </a:t>
            </a:r>
            <a:r>
              <a:rPr lang="en-US" sz="1600" dirty="0" smtClean="0">
                <a:latin typeface="Baskerville Old Face" pitchFamily="18" charset="0"/>
              </a:rPr>
              <a:t>the </a:t>
            </a:r>
            <a:r>
              <a:rPr lang="en-US" sz="1600" dirty="0">
                <a:latin typeface="Baskerville Old Face" pitchFamily="18" charset="0"/>
              </a:rPr>
              <a:t>3-MV Tandem accelerator </a:t>
            </a:r>
            <a:r>
              <a:rPr lang="en-US" sz="1600" dirty="0" smtClean="0">
                <a:latin typeface="Baskerville Old Face" pitchFamily="18" charset="0"/>
              </a:rPr>
              <a:t>. Cells </a:t>
            </a:r>
            <a:r>
              <a:rPr lang="en-US" sz="1600" dirty="0">
                <a:latin typeface="Baskerville Old Face" pitchFamily="18" charset="0"/>
              </a:rPr>
              <a:t>were subsequently incubated  for 24 h in a </a:t>
            </a:r>
            <a:r>
              <a:rPr lang="en-US" sz="1600" dirty="0" err="1">
                <a:latin typeface="Baskerville Old Face" pitchFamily="18" charset="0"/>
              </a:rPr>
              <a:t>thermostated</a:t>
            </a:r>
            <a:r>
              <a:rPr lang="en-US" sz="1600" dirty="0">
                <a:latin typeface="Baskerville Old Face" pitchFamily="18" charset="0"/>
              </a:rPr>
              <a:t> </a:t>
            </a:r>
            <a:r>
              <a:rPr lang="en-US" sz="1600" dirty="0" smtClean="0">
                <a:latin typeface="Baskerville Old Face" pitchFamily="18" charset="0"/>
              </a:rPr>
              <a:t>waveguide </a:t>
            </a:r>
            <a:r>
              <a:rPr lang="en-US" sz="1600" dirty="0">
                <a:latin typeface="Baskerville Old Face" pitchFamily="18" charset="0"/>
              </a:rPr>
              <a:t>fed by an UMTS signal (1.95 GHz, SAR = 2.0 W/kg).</a:t>
            </a:r>
            <a:endParaRPr lang="en-US" sz="1600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86022" y="620688"/>
            <a:ext cx="8229600" cy="296664"/>
          </a:xfrm>
        </p:spPr>
        <p:txBody>
          <a:bodyPr/>
          <a:lstStyle/>
          <a:p>
            <a:pPr algn="ctr"/>
            <a:r>
              <a:rPr lang="en-US" dirty="0" smtClean="0"/>
              <a:t>Combined exposures-1</a:t>
            </a:r>
            <a:endParaRPr lang="en-US" dirty="0"/>
          </a:p>
        </p:txBody>
      </p:sp>
      <p:grpSp>
        <p:nvGrpSpPr>
          <p:cNvPr id="19" name="Gruppo 18"/>
          <p:cNvGrpSpPr/>
          <p:nvPr/>
        </p:nvGrpSpPr>
        <p:grpSpPr>
          <a:xfrm>
            <a:off x="642938" y="1196752"/>
            <a:ext cx="6826250" cy="4178300"/>
            <a:chOff x="642938" y="1628775"/>
            <a:chExt cx="6826250" cy="4178300"/>
          </a:xfrm>
        </p:grpSpPr>
        <p:pic>
          <p:nvPicPr>
            <p:cNvPr id="6" name="Picture 2" descr="incub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8175" y="1628775"/>
              <a:ext cx="5561013" cy="4178300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miter lim="800000"/>
              <a:headEnd/>
              <a:tailEnd/>
            </a:ln>
          </p:spPr>
        </p:pic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642938" y="4143375"/>
              <a:ext cx="1943100" cy="769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it-IT" dirty="0" err="1">
                  <a:latin typeface="Calibri" pitchFamily="34" charset="0"/>
                </a:rPr>
                <a:t>Signal</a:t>
              </a:r>
              <a:r>
                <a:rPr lang="it-IT" dirty="0">
                  <a:latin typeface="Calibri" pitchFamily="34" charset="0"/>
                </a:rPr>
                <a:t> </a:t>
              </a:r>
              <a:r>
                <a:rPr lang="it-IT" dirty="0" err="1">
                  <a:latin typeface="Calibri" pitchFamily="34" charset="0"/>
                </a:rPr>
                <a:t>generator</a:t>
              </a:r>
              <a:endParaRPr lang="it-IT" dirty="0">
                <a:latin typeface="Calibri" pitchFamily="34" charset="0"/>
              </a:endParaRP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2571750" y="4821238"/>
              <a:ext cx="2000250" cy="430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it-IT" dirty="0" err="1">
                  <a:solidFill>
                    <a:schemeClr val="bg1">
                      <a:lumMod val="20000"/>
                      <a:lumOff val="80000"/>
                    </a:schemeClr>
                  </a:solidFill>
                  <a:latin typeface="Calibri" pitchFamily="34" charset="0"/>
                </a:rPr>
                <a:t>Power</a:t>
              </a:r>
              <a:r>
                <a:rPr lang="it-IT" dirty="0">
                  <a:solidFill>
                    <a:schemeClr val="bg1">
                      <a:lumMod val="20000"/>
                      <a:lumOff val="80000"/>
                    </a:schemeClr>
                  </a:solidFill>
                  <a:latin typeface="Calibri" pitchFamily="34" charset="0"/>
                </a:rPr>
                <a:t> </a:t>
              </a:r>
              <a:r>
                <a:rPr lang="it-IT" dirty="0" err="1">
                  <a:solidFill>
                    <a:schemeClr val="bg1">
                      <a:lumMod val="20000"/>
                      <a:lumOff val="80000"/>
                    </a:schemeClr>
                  </a:solidFill>
                  <a:latin typeface="Calibri" pitchFamily="34" charset="0"/>
                </a:rPr>
                <a:t>meter</a:t>
              </a:r>
              <a:endParaRPr lang="it-IT" dirty="0">
                <a:solidFill>
                  <a:schemeClr val="bg1">
                    <a:lumMod val="20000"/>
                    <a:lumOff val="80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9" name="Text Box 8"/>
            <p:cNvSpPr txBox="1">
              <a:spLocks noChangeArrowheads="1"/>
            </p:cNvSpPr>
            <p:nvPr/>
          </p:nvSpPr>
          <p:spPr bwMode="auto">
            <a:xfrm>
              <a:off x="2268538" y="2428875"/>
              <a:ext cx="1582737" cy="769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it-IT" dirty="0" err="1">
                  <a:solidFill>
                    <a:schemeClr val="bg1">
                      <a:lumMod val="20000"/>
                      <a:lumOff val="80000"/>
                    </a:schemeClr>
                  </a:solidFill>
                  <a:latin typeface="Calibri" pitchFamily="34" charset="0"/>
                </a:rPr>
                <a:t>Power</a:t>
              </a:r>
              <a:r>
                <a:rPr lang="it-IT" dirty="0">
                  <a:solidFill>
                    <a:schemeClr val="bg1">
                      <a:lumMod val="20000"/>
                      <a:lumOff val="80000"/>
                    </a:schemeClr>
                  </a:solidFill>
                  <a:latin typeface="Calibri" pitchFamily="34" charset="0"/>
                </a:rPr>
                <a:t> </a:t>
              </a:r>
              <a:r>
                <a:rPr lang="it-IT" dirty="0" err="1">
                  <a:solidFill>
                    <a:schemeClr val="bg1">
                      <a:lumMod val="20000"/>
                      <a:lumOff val="80000"/>
                    </a:schemeClr>
                  </a:solidFill>
                  <a:latin typeface="Calibri" pitchFamily="34" charset="0"/>
                </a:rPr>
                <a:t>control</a:t>
              </a:r>
              <a:endParaRPr lang="it-IT" dirty="0">
                <a:solidFill>
                  <a:schemeClr val="bg1">
                    <a:lumMod val="20000"/>
                    <a:lumOff val="80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>
              <a:off x="2843213" y="2997200"/>
              <a:ext cx="0" cy="2873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>
              <a:off x="1785938" y="4391025"/>
              <a:ext cx="698500" cy="46038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12"/>
            <p:cNvSpPr>
              <a:spLocks noChangeShapeType="1"/>
            </p:cNvSpPr>
            <p:nvPr/>
          </p:nvSpPr>
          <p:spPr bwMode="auto">
            <a:xfrm flipH="1" flipV="1">
              <a:off x="3924300" y="4508500"/>
              <a:ext cx="46038" cy="34925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 Box 13"/>
            <p:cNvSpPr txBox="1">
              <a:spLocks noChangeArrowheads="1"/>
            </p:cNvSpPr>
            <p:nvPr/>
          </p:nvSpPr>
          <p:spPr bwMode="auto">
            <a:xfrm>
              <a:off x="5364163" y="4652963"/>
              <a:ext cx="1851025" cy="430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it-IT" dirty="0" err="1">
                  <a:solidFill>
                    <a:schemeClr val="bg1">
                      <a:lumMod val="20000"/>
                      <a:lumOff val="80000"/>
                    </a:schemeClr>
                  </a:solidFill>
                  <a:latin typeface="Calibri" pitchFamily="34" charset="0"/>
                </a:rPr>
                <a:t>Waveguides</a:t>
              </a:r>
              <a:endParaRPr lang="it-IT" dirty="0">
                <a:solidFill>
                  <a:schemeClr val="bg1">
                    <a:lumMod val="20000"/>
                    <a:lumOff val="80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14" name="Line 14"/>
            <p:cNvSpPr>
              <a:spLocks noChangeShapeType="1"/>
            </p:cNvSpPr>
            <p:nvPr/>
          </p:nvSpPr>
          <p:spPr bwMode="auto">
            <a:xfrm flipV="1">
              <a:off x="5940425" y="3933825"/>
              <a:ext cx="0" cy="64770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Text Box 15"/>
            <p:cNvSpPr txBox="1">
              <a:spLocks noChangeArrowheads="1"/>
            </p:cNvSpPr>
            <p:nvPr/>
          </p:nvSpPr>
          <p:spPr bwMode="auto">
            <a:xfrm>
              <a:off x="4643438" y="2643188"/>
              <a:ext cx="1284287" cy="769937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it-IT" dirty="0" err="1">
                  <a:solidFill>
                    <a:schemeClr val="bg1">
                      <a:lumMod val="20000"/>
                      <a:lumOff val="80000"/>
                    </a:schemeClr>
                  </a:solidFill>
                  <a:latin typeface="Calibri" pitchFamily="34" charset="0"/>
                </a:rPr>
                <a:t>Exposed</a:t>
              </a:r>
              <a:r>
                <a:rPr lang="it-IT" dirty="0">
                  <a:solidFill>
                    <a:schemeClr val="bg1">
                      <a:lumMod val="20000"/>
                      <a:lumOff val="80000"/>
                    </a:schemeClr>
                  </a:solidFill>
                  <a:latin typeface="Calibri" pitchFamily="34" charset="0"/>
                </a:rPr>
                <a:t> </a:t>
              </a:r>
              <a:r>
                <a:rPr lang="it-IT" dirty="0" err="1">
                  <a:solidFill>
                    <a:schemeClr val="bg1">
                      <a:lumMod val="20000"/>
                      <a:lumOff val="80000"/>
                    </a:schemeClr>
                  </a:solidFill>
                  <a:latin typeface="Calibri" pitchFamily="34" charset="0"/>
                </a:rPr>
                <a:t>samples</a:t>
              </a:r>
              <a:endParaRPr lang="it-IT" dirty="0">
                <a:solidFill>
                  <a:schemeClr val="bg1">
                    <a:lumMod val="20000"/>
                    <a:lumOff val="80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16" name="Text Box 16"/>
            <p:cNvSpPr txBox="1">
              <a:spLocks noChangeArrowheads="1"/>
            </p:cNvSpPr>
            <p:nvPr/>
          </p:nvSpPr>
          <p:spPr bwMode="auto">
            <a:xfrm>
              <a:off x="5867400" y="2786063"/>
              <a:ext cx="919163" cy="430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it-IT" dirty="0" err="1">
                  <a:solidFill>
                    <a:schemeClr val="bg1">
                      <a:lumMod val="20000"/>
                      <a:lumOff val="80000"/>
                    </a:schemeClr>
                  </a:solidFill>
                  <a:latin typeface="Calibri" pitchFamily="34" charset="0"/>
                </a:rPr>
                <a:t>Sham</a:t>
              </a:r>
              <a:endParaRPr lang="it-IT" dirty="0">
                <a:solidFill>
                  <a:schemeClr val="bg1">
                    <a:lumMod val="20000"/>
                    <a:lumOff val="80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17" name="Line 17"/>
            <p:cNvSpPr>
              <a:spLocks noChangeShapeType="1"/>
            </p:cNvSpPr>
            <p:nvPr/>
          </p:nvSpPr>
          <p:spPr bwMode="auto">
            <a:xfrm>
              <a:off x="5148263" y="3500438"/>
              <a:ext cx="287337" cy="73025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Line 18"/>
            <p:cNvSpPr>
              <a:spLocks noChangeShapeType="1"/>
            </p:cNvSpPr>
            <p:nvPr/>
          </p:nvSpPr>
          <p:spPr bwMode="auto">
            <a:xfrm>
              <a:off x="6011863" y="3284538"/>
              <a:ext cx="0" cy="14446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39791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MOBragg_CdS5luglio2011_Pavia">
  <a:themeElements>
    <a:clrScheme name="Tramont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Tramont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ramont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MIMOBragg_CdS5luglio2011_Pavia</Template>
  <TotalTime>8365</TotalTime>
  <Words>1254</Words>
  <Application>Microsoft Office PowerPoint</Application>
  <PresentationFormat>Presentazione su schermo (4:3)</PresentationFormat>
  <Paragraphs>141</Paragraphs>
  <Slides>23</Slides>
  <Notes>8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13</vt:i4>
      </vt:variant>
      <vt:variant>
        <vt:lpstr>Tema</vt:lpstr>
      </vt:variant>
      <vt:variant>
        <vt:i4>2</vt:i4>
      </vt:variant>
      <vt:variant>
        <vt:lpstr>Server OLE incorporati</vt:lpstr>
      </vt:variant>
      <vt:variant>
        <vt:i4>2</vt:i4>
      </vt:variant>
      <vt:variant>
        <vt:lpstr>Titoli diapositive</vt:lpstr>
      </vt:variant>
      <vt:variant>
        <vt:i4>23</vt:i4>
      </vt:variant>
    </vt:vector>
  </HeadingPairs>
  <TitlesOfParts>
    <vt:vector size="40" baseType="lpstr">
      <vt:lpstr>Malgun Gothic</vt:lpstr>
      <vt:lpstr>Arial</vt:lpstr>
      <vt:lpstr>Baskerville Old Face</vt:lpstr>
      <vt:lpstr>Calibri</vt:lpstr>
      <vt:lpstr>Century Gothic</vt:lpstr>
      <vt:lpstr>Georgia</vt:lpstr>
      <vt:lpstr>Gisha</vt:lpstr>
      <vt:lpstr>Symbol</vt:lpstr>
      <vt:lpstr>Times New Roman</vt:lpstr>
      <vt:lpstr>Trajan Pro</vt:lpstr>
      <vt:lpstr>Trebuchet MS</vt:lpstr>
      <vt:lpstr>Wingdings</vt:lpstr>
      <vt:lpstr>Wingdings 2</vt:lpstr>
      <vt:lpstr>MIMOBragg_CdS5luglio2011_Pavia</vt:lpstr>
      <vt:lpstr>Custom Design</vt:lpstr>
      <vt:lpstr>SPW 11.0 Graph</vt:lpstr>
      <vt:lpstr>SPW 12.0 Graph</vt:lpstr>
      <vt:lpstr>                Fundamental and applied radiobiological research using low-energy  accelerated particle beams  Lorenzo Manti Radiation Biophysics Laboratory Physics Department “E. Pancini”, University of Naples Federico II and INFN, Naples Section </vt:lpstr>
      <vt:lpstr>Outline</vt:lpstr>
      <vt:lpstr>Physics governs cellular response</vt:lpstr>
      <vt:lpstr>Radiation quality and biological response to IR</vt:lpstr>
      <vt:lpstr>Track structure</vt:lpstr>
      <vt:lpstr>Irradiation set up at Naples Tandem</vt:lpstr>
      <vt:lpstr>Survival following very-high LET ions</vt:lpstr>
      <vt:lpstr>Cellular senescence following very-high LET ions </vt:lpstr>
      <vt:lpstr>Combined exposures-1</vt:lpstr>
      <vt:lpstr>Combined exposures-2</vt:lpstr>
      <vt:lpstr>Main results</vt:lpstr>
      <vt:lpstr>Naples Tandem output (2009-12)</vt:lpstr>
      <vt:lpstr>Therapeutic applications of charged particles: hadrontherapy</vt:lpstr>
      <vt:lpstr>Enhancing protontherapy effectiveness</vt:lpstr>
      <vt:lpstr> Projectile fragmentation in 12C ion hadrontherapy </vt:lpstr>
      <vt:lpstr>Boron-Neutron Capture Therapy (BNCT)</vt:lpstr>
      <vt:lpstr>The proton-boron fusion reaction </vt:lpstr>
      <vt:lpstr>Towards Proton-Boron Capture Therapy  (PBCT)-1</vt:lpstr>
      <vt:lpstr>Towards Proton-Boron Capture Therapy  (PBCT)-2</vt:lpstr>
      <vt:lpstr>Chromosome aberration studies</vt:lpstr>
      <vt:lpstr>Validation of PBFT</vt:lpstr>
      <vt:lpstr>Conclusions</vt:lpstr>
      <vt:lpstr>Acknowledgments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Misura e modellizzazione di danno citogenetico lungo la curva di Bragg di ioni accelerati (MIMO_BRAGG)</dc:title>
  <dc:creator>LorenzoM</dc:creator>
  <cp:lastModifiedBy>lorenzo</cp:lastModifiedBy>
  <cp:revision>186</cp:revision>
  <dcterms:created xsi:type="dcterms:W3CDTF">2011-07-18T18:52:26Z</dcterms:created>
  <dcterms:modified xsi:type="dcterms:W3CDTF">2018-01-18T06:30:38Z</dcterms:modified>
</cp:coreProperties>
</file>